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sldIdLst>
    <p:sldId id="256" r:id="rId2"/>
    <p:sldId id="298" r:id="rId3"/>
    <p:sldId id="292" r:id="rId4"/>
    <p:sldId id="297" r:id="rId5"/>
    <p:sldId id="291" r:id="rId6"/>
    <p:sldId id="294" r:id="rId7"/>
    <p:sldId id="296" r:id="rId8"/>
    <p:sldId id="293" r:id="rId9"/>
    <p:sldId id="295" r:id="rId10"/>
    <p:sldId id="299" r:id="rId11"/>
    <p:sldId id="286" r:id="rId12"/>
    <p:sldId id="302" r:id="rId13"/>
    <p:sldId id="287" r:id="rId14"/>
    <p:sldId id="324" r:id="rId15"/>
    <p:sldId id="325" r:id="rId16"/>
    <p:sldId id="303" r:id="rId17"/>
    <p:sldId id="318" r:id="rId18"/>
    <p:sldId id="306" r:id="rId19"/>
    <p:sldId id="307" r:id="rId20"/>
    <p:sldId id="283" r:id="rId21"/>
    <p:sldId id="304" r:id="rId22"/>
    <p:sldId id="305" r:id="rId23"/>
    <p:sldId id="319" r:id="rId24"/>
    <p:sldId id="308" r:id="rId25"/>
    <p:sldId id="285" r:id="rId26"/>
    <p:sldId id="309" r:id="rId27"/>
    <p:sldId id="333" r:id="rId28"/>
    <p:sldId id="320" r:id="rId29"/>
    <p:sldId id="332" r:id="rId30"/>
    <p:sldId id="321" r:id="rId31"/>
    <p:sldId id="331" r:id="rId32"/>
    <p:sldId id="322" r:id="rId33"/>
    <p:sldId id="330" r:id="rId34"/>
    <p:sldId id="323" r:id="rId35"/>
    <p:sldId id="329" r:id="rId36"/>
    <p:sldId id="328" r:id="rId37"/>
    <p:sldId id="316" r:id="rId38"/>
    <p:sldId id="260" r:id="rId39"/>
    <p:sldId id="317" r:id="rId40"/>
    <p:sldId id="326" r:id="rId41"/>
    <p:sldId id="32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23232"/>
    <a:srgbClr val="DAEDFF"/>
    <a:srgbClr val="CCDFFF"/>
    <a:srgbClr val="595959"/>
    <a:srgbClr val="5DD345"/>
    <a:srgbClr val="5CD344"/>
    <a:srgbClr val="22232F"/>
    <a:srgbClr val="4B70FF"/>
    <a:srgbClr val="552C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9"/>
    <p:restoredTop sz="86406"/>
  </p:normalViewPr>
  <p:slideViewPr>
    <p:cSldViewPr snapToGrid="0">
      <p:cViewPr varScale="1">
        <p:scale>
          <a:sx n="86" d="100"/>
          <a:sy n="86" d="100"/>
        </p:scale>
        <p:origin x="216" y="2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Griesemer" userId="S::jgriesemer@ssbbartgroup.com::3a4dc77f-e124-40bf-91d8-3e81e2ea3d70" providerId="AD" clId="Web-{3205FD3A-A53B-41BB-A489-4588AD7D0EDC}"/>
    <pc:docChg chg="modSld">
      <pc:chgData name="Jim Griesemer" userId="S::jgriesemer@ssbbartgroup.com::3a4dc77f-e124-40bf-91d8-3e81e2ea3d70" providerId="AD" clId="Web-{3205FD3A-A53B-41BB-A489-4588AD7D0EDC}" dt="2018-03-23T18:19:25.450" v="46"/>
      <pc:docMkLst>
        <pc:docMk/>
      </pc:docMkLst>
      <pc:sldChg chg="modNotes">
        <pc:chgData name="Jim Griesemer" userId="S::jgriesemer@ssbbartgroup.com::3a4dc77f-e124-40bf-91d8-3e81e2ea3d70" providerId="AD" clId="Web-{3205FD3A-A53B-41BB-A489-4588AD7D0EDC}" dt="2018-03-23T18:11:54.073" v="32"/>
        <pc:sldMkLst>
          <pc:docMk/>
          <pc:sldMk cId="1629108636" sldId="285"/>
        </pc:sldMkLst>
      </pc:sldChg>
      <pc:sldChg chg="modNotes">
        <pc:chgData name="Jim Griesemer" userId="S::jgriesemer@ssbbartgroup.com::3a4dc77f-e124-40bf-91d8-3e81e2ea3d70" providerId="AD" clId="Web-{3205FD3A-A53B-41BB-A489-4588AD7D0EDC}" dt="2018-03-23T17:58:50.019" v="14"/>
        <pc:sldMkLst>
          <pc:docMk/>
          <pc:sldMk cId="29646102" sldId="297"/>
        </pc:sldMkLst>
      </pc:sldChg>
      <pc:sldChg chg="modNotes">
        <pc:chgData name="Jim Griesemer" userId="S::jgriesemer@ssbbartgroup.com::3a4dc77f-e124-40bf-91d8-3e81e2ea3d70" providerId="AD" clId="Web-{3205FD3A-A53B-41BB-A489-4588AD7D0EDC}" dt="2018-03-23T18:07:08.103" v="21"/>
        <pc:sldMkLst>
          <pc:docMk/>
          <pc:sldMk cId="3357251746" sldId="306"/>
        </pc:sldMkLst>
      </pc:sldChg>
      <pc:sldChg chg="modNotes">
        <pc:chgData name="Jim Griesemer" userId="S::jgriesemer@ssbbartgroup.com::3a4dc77f-e124-40bf-91d8-3e81e2ea3d70" providerId="AD" clId="Web-{3205FD3A-A53B-41BB-A489-4588AD7D0EDC}" dt="2018-03-23T18:11:29.228" v="29"/>
        <pc:sldMkLst>
          <pc:docMk/>
          <pc:sldMk cId="639905742" sldId="308"/>
        </pc:sldMkLst>
      </pc:sldChg>
      <pc:sldChg chg="modNotes">
        <pc:chgData name="Jim Griesemer" userId="S::jgriesemer@ssbbartgroup.com::3a4dc77f-e124-40bf-91d8-3e81e2ea3d70" providerId="AD" clId="Web-{3205FD3A-A53B-41BB-A489-4588AD7D0EDC}" dt="2018-03-23T18:19:25.450" v="46"/>
        <pc:sldMkLst>
          <pc:docMk/>
          <pc:sldMk cId="1363642011" sldId="316"/>
        </pc:sldMkLst>
      </pc:sldChg>
      <pc:sldChg chg="modNotes">
        <pc:chgData name="Jim Griesemer" userId="S::jgriesemer@ssbbartgroup.com::3a4dc77f-e124-40bf-91d8-3e81e2ea3d70" providerId="AD" clId="Web-{3205FD3A-A53B-41BB-A489-4588AD7D0EDC}" dt="2018-03-23T18:06:16.742" v="18"/>
        <pc:sldMkLst>
          <pc:docMk/>
          <pc:sldMk cId="1400916952" sldId="318"/>
        </pc:sldMkLst>
      </pc:sldChg>
      <pc:sldChg chg="modNotes">
        <pc:chgData name="Jim Griesemer" userId="S::jgriesemer@ssbbartgroup.com::3a4dc77f-e124-40bf-91d8-3e81e2ea3d70" providerId="AD" clId="Web-{3205FD3A-A53B-41BB-A489-4588AD7D0EDC}" dt="2018-03-23T18:10:50.696" v="25"/>
        <pc:sldMkLst>
          <pc:docMk/>
          <pc:sldMk cId="389411553" sldId="319"/>
        </pc:sldMkLst>
      </pc:sldChg>
      <pc:sldChg chg="modNotes">
        <pc:chgData name="Jim Griesemer" userId="S::jgriesemer@ssbbartgroup.com::3a4dc77f-e124-40bf-91d8-3e81e2ea3d70" providerId="AD" clId="Web-{3205FD3A-A53B-41BB-A489-4588AD7D0EDC}" dt="2018-03-23T18:17:01.384" v="38"/>
        <pc:sldMkLst>
          <pc:docMk/>
          <pc:sldMk cId="478809673" sldId="323"/>
        </pc:sldMkLst>
      </pc:sldChg>
      <pc:sldChg chg="modSp">
        <pc:chgData name="Jim Griesemer" userId="S::jgriesemer@ssbbartgroup.com::3a4dc77f-e124-40bf-91d8-3e81e2ea3d70" providerId="AD" clId="Web-{3205FD3A-A53B-41BB-A489-4588AD7D0EDC}" dt="2018-03-23T18:04:20.457" v="15"/>
        <pc:sldMkLst>
          <pc:docMk/>
          <pc:sldMk cId="933789722" sldId="324"/>
        </pc:sldMkLst>
        <pc:picChg chg="mod">
          <ac:chgData name="Jim Griesemer" userId="S::jgriesemer@ssbbartgroup.com::3a4dc77f-e124-40bf-91d8-3e81e2ea3d70" providerId="AD" clId="Web-{3205FD3A-A53B-41BB-A489-4588AD7D0EDC}" dt="2018-03-23T18:04:20.457" v="15"/>
          <ac:picMkLst>
            <pc:docMk/>
            <pc:sldMk cId="933789722" sldId="324"/>
            <ac:picMk id="2" creationId="{00000000-0000-0000-0000-000000000000}"/>
          </ac:picMkLst>
        </pc:picChg>
      </pc:sldChg>
      <pc:sldChg chg="modSp">
        <pc:chgData name="Jim Griesemer" userId="S::jgriesemer@ssbbartgroup.com::3a4dc77f-e124-40bf-91d8-3e81e2ea3d70" providerId="AD" clId="Web-{3205FD3A-A53B-41BB-A489-4588AD7D0EDC}" dt="2018-03-23T18:05:11.694" v="16"/>
        <pc:sldMkLst>
          <pc:docMk/>
          <pc:sldMk cId="393365378" sldId="325"/>
        </pc:sldMkLst>
        <pc:picChg chg="mod">
          <ac:chgData name="Jim Griesemer" userId="S::jgriesemer@ssbbartgroup.com::3a4dc77f-e124-40bf-91d8-3e81e2ea3d70" providerId="AD" clId="Web-{3205FD3A-A53B-41BB-A489-4588AD7D0EDC}" dt="2018-03-23T18:05:11.694" v="16"/>
          <ac:picMkLst>
            <pc:docMk/>
            <pc:sldMk cId="393365378" sldId="325"/>
            <ac:picMk id="2" creationId="{00000000-0000-0000-0000-000000000000}"/>
          </ac:picMkLst>
        </pc:picChg>
      </pc:sldChg>
      <pc:sldChg chg="modNotes">
        <pc:chgData name="Jim Griesemer" userId="S::jgriesemer@ssbbartgroup.com::3a4dc77f-e124-40bf-91d8-3e81e2ea3d70" providerId="AD" clId="Web-{3205FD3A-A53B-41BB-A489-4588AD7D0EDC}" dt="2018-03-23T18:18:28.418" v="42"/>
        <pc:sldMkLst>
          <pc:docMk/>
          <pc:sldMk cId="2663752673" sldId="328"/>
        </pc:sldMkLst>
      </pc:sldChg>
      <pc:sldChg chg="modNotes">
        <pc:chgData name="Jim Griesemer" userId="S::jgriesemer@ssbbartgroup.com::3a4dc77f-e124-40bf-91d8-3e81e2ea3d70" providerId="AD" clId="Web-{3205FD3A-A53B-41BB-A489-4588AD7D0EDC}" dt="2018-03-23T18:13:09.575" v="35"/>
        <pc:sldMkLst>
          <pc:docMk/>
          <pc:sldMk cId="2119890561" sldId="33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446795875866703E-2"/>
          <c:y val="0.310844552087371"/>
          <c:w val="0.91557761801513904"/>
          <c:h val="0.60506829969231801"/>
        </c:manualLayout>
      </c:layout>
      <c:barChart>
        <c:barDir val="col"/>
        <c:grouping val="clustered"/>
        <c:varyColors val="0"/>
        <c:ser>
          <c:idx val="0"/>
          <c:order val="0"/>
          <c:tx>
            <c:strRef>
              <c:f>Sheet1!$B$1</c:f>
              <c:strCache>
                <c:ptCount val="1"/>
                <c:pt idx="0">
                  <c:v>Vision</c:v>
                </c:pt>
              </c:strCache>
            </c:strRef>
          </c:tx>
          <c:spPr>
            <a:solidFill>
              <a:schemeClr val="accent1"/>
            </a:solidFill>
            <a:ln>
              <a:noFill/>
            </a:ln>
            <a:effectLst/>
          </c:spPr>
          <c:invertIfNegative val="0"/>
          <c:dLbls>
            <c:dLbl>
              <c:idx val="0"/>
              <c:layout>
                <c:manualLayout>
                  <c:x val="5.96636650720497E-5"/>
                  <c:y val="-0.77053362817888305"/>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4.81157626973545E-2"/>
                      <c:h val="8.2463426911478704E-2"/>
                    </c:manualLayout>
                  </c15:layout>
                </c:ext>
                <c:ext xmlns:c16="http://schemas.microsoft.com/office/drawing/2014/chart" uri="{C3380CC4-5D6E-409C-BE32-E72D297353CC}">
                  <c16:uniqueId val="{00000000-1579-4877-A8C1-59DFAC5F06E9}"/>
                </c:ext>
              </c:extLst>
            </c:dLbl>
            <c:dLbl>
              <c:idx val="1"/>
              <c:layout>
                <c:manualLayout>
                  <c:x val="-1.08840989010224E-3"/>
                  <c:y val="-0.76349707700379199"/>
                </c:manualLayout>
              </c:layout>
              <c:spPr>
                <a:solidFill>
                  <a:srgbClr val="FFFFFF"/>
                </a:solidFill>
                <a:ln>
                  <a:noFill/>
                </a:ln>
                <a:effectLst>
                  <a:outerShdw blurRad="50800" dist="76200" dir="2700000" algn="tl" rotWithShape="0">
                    <a:prstClr val="black">
                      <a:alpha val="40000"/>
                    </a:prstClr>
                  </a:outerShdw>
                </a:effectLst>
              </c:spPr>
              <c:txPr>
                <a:bodyPr rot="0" spcFirstLastPara="1" vertOverflow="overflow" horzOverflow="overflow" vert="horz" wrap="square" lIns="38100" tIns="19050" rIns="38100" bIns="19050" anchor="ctr" anchorCtr="0">
                  <a:noAutofit/>
                </a:bodyPr>
                <a:lstStyle/>
                <a:p>
                  <a:pPr algn="ctr">
                    <a:defRPr sz="1100" b="0" i="0" u="none" strike="noStrike" kern="1200" baseline="0">
                      <a:solidFill>
                        <a:schemeClr val="tx1">
                          <a:lumMod val="50000"/>
                        </a:schemeClr>
                      </a:solidFill>
                      <a:latin typeface="+mn-lt"/>
                      <a:ea typeface="+mn-ea"/>
                      <a:cs typeface="+mn-cs"/>
                    </a:defRPr>
                  </a:pPr>
                  <a:endParaRPr lang="en-US"/>
                </a:p>
              </c:txPr>
              <c:showLegendKey val="0"/>
              <c:showVal val="1"/>
              <c:showCatName val="0"/>
              <c:showSerName val="1"/>
              <c:showPercent val="0"/>
              <c:showBubbleSize val="0"/>
              <c:separator>
</c:separator>
              <c:extLst>
                <c:ext xmlns:c15="http://schemas.microsoft.com/office/drawing/2012/chart" uri="{CE6537A1-D6FC-4f65-9D91-7224C49458BB}">
                  <c15:layout>
                    <c:manualLayout>
                      <c:w val="4.4315639229727602E-2"/>
                      <c:h val="8.2463426911478704E-2"/>
                    </c:manualLayout>
                  </c15:layout>
                </c:ext>
                <c:ext xmlns:c16="http://schemas.microsoft.com/office/drawing/2014/chart" uri="{C3380CC4-5D6E-409C-BE32-E72D297353CC}">
                  <c16:uniqueId val="{00000001-1579-4877-A8C1-59DFAC5F06E9}"/>
                </c:ext>
              </c:extLst>
            </c:dLbl>
            <c:dLbl>
              <c:idx val="2"/>
              <c:layout>
                <c:manualLayout>
                  <c:x val="-1.32706455039044E-3"/>
                  <c:y val="-0.67493490860397798"/>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4.4315639229727602E-2"/>
                      <c:h val="8.2463426911478704E-2"/>
                    </c:manualLayout>
                  </c15:layout>
                </c:ext>
                <c:ext xmlns:c16="http://schemas.microsoft.com/office/drawing/2014/chart" uri="{C3380CC4-5D6E-409C-BE32-E72D297353CC}">
                  <c16:uniqueId val="{00000002-1579-4877-A8C1-59DFAC5F06E9}"/>
                </c:ext>
              </c:extLst>
            </c:dLbl>
            <c:dLbl>
              <c:idx val="3"/>
              <c:layout>
                <c:manualLayout>
                  <c:x val="-1.1480735551742899E-3"/>
                  <c:y val="-0.74843935958321095"/>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6.4188792469794601E-2"/>
                      <c:h val="8.2463426911478704E-2"/>
                    </c:manualLayout>
                  </c15:layout>
                </c:ext>
                <c:ext xmlns:c16="http://schemas.microsoft.com/office/drawing/2014/chart" uri="{C3380CC4-5D6E-409C-BE32-E72D297353CC}">
                  <c16:uniqueId val="{00000003-1579-4877-A8C1-59DFAC5F06E9}"/>
                </c:ext>
              </c:extLst>
            </c:dLbl>
            <c:dLbl>
              <c:idx val="4"/>
              <c:layout>
                <c:manualLayout>
                  <c:x val="0"/>
                  <c:y val="-0.72081248188950797"/>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6.4188792469794601E-2"/>
                      <c:h val="8.2463426911478704E-2"/>
                    </c:manualLayout>
                  </c15:layout>
                </c:ext>
                <c:ext xmlns:c16="http://schemas.microsoft.com/office/drawing/2014/chart" uri="{C3380CC4-5D6E-409C-BE32-E72D297353CC}">
                  <c16:uniqueId val="{00000004-1579-4877-A8C1-59DFAC5F06E9}"/>
                </c:ext>
              </c:extLst>
            </c:dLbl>
            <c:spPr>
              <a:solidFill>
                <a:srgbClr val="FFFFFF"/>
              </a:solidFill>
              <a:ln>
                <a:noFill/>
              </a:ln>
              <a:effectLst>
                <a:outerShdw blurRad="50800" dist="76200" dir="2700000" algn="tl" rotWithShape="0">
                  <a:prstClr val="black">
                    <a:alpha val="40000"/>
                  </a:prstClr>
                </a:outerShdw>
              </a:effectLst>
            </c:spPr>
            <c:txPr>
              <a:bodyPr rot="0" spcFirstLastPara="1" vertOverflow="overflow" horzOverflow="overflow" vert="horz" wrap="square" lIns="38100" tIns="19050" rIns="38100" bIns="19050" anchor="ctr" anchorCtr="1">
                <a:noAutofit/>
              </a:bodyPr>
              <a:lstStyle/>
              <a:p>
                <a:pPr>
                  <a:defRPr sz="1100" b="0" i="0" u="none" strike="noStrike" kern="1200" baseline="0">
                    <a:solidFill>
                      <a:schemeClr val="tx1">
                        <a:lumMod val="50000"/>
                      </a:schemeClr>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25400" cap="flat" cmpd="sng" algn="ctr">
                      <a:solidFill>
                        <a:srgbClr val="585858">
                          <a:lumMod val="50000"/>
                        </a:srgbClr>
                      </a:solidFill>
                      <a:round/>
                      <a:headEnd type="stealth"/>
                      <a:tailEnd type="none"/>
                    </a:ln>
                    <a:effectLst/>
                  </c:spPr>
                </c15:leaderLines>
              </c:ext>
            </c:extLst>
          </c:dLbls>
          <c:cat>
            <c:strRef>
              <c:f>Sheet1!$A$2:$A$6</c:f>
              <c:strCache>
                <c:ptCount val="5"/>
                <c:pt idx="0">
                  <c:v>5 to 17</c:v>
                </c:pt>
                <c:pt idx="1">
                  <c:v>18 to 34</c:v>
                </c:pt>
                <c:pt idx="2">
                  <c:v>35 to 64</c:v>
                </c:pt>
                <c:pt idx="3">
                  <c:v>65 to 74</c:v>
                </c:pt>
                <c:pt idx="4">
                  <c:v>75 and older</c:v>
                </c:pt>
              </c:strCache>
            </c:strRef>
          </c:cat>
          <c:val>
            <c:numRef>
              <c:f>Sheet1!$B$2:$B$6</c:f>
              <c:numCache>
                <c:formatCode>General</c:formatCode>
                <c:ptCount val="5"/>
                <c:pt idx="0">
                  <c:v>460000</c:v>
                </c:pt>
                <c:pt idx="1">
                  <c:v>810000</c:v>
                </c:pt>
                <c:pt idx="2">
                  <c:v>2980000</c:v>
                </c:pt>
                <c:pt idx="3">
                  <c:v>1150000</c:v>
                </c:pt>
                <c:pt idx="4">
                  <c:v>1860000</c:v>
                </c:pt>
              </c:numCache>
            </c:numRef>
          </c:val>
          <c:extLst>
            <c:ext xmlns:c16="http://schemas.microsoft.com/office/drawing/2014/chart" uri="{C3380CC4-5D6E-409C-BE32-E72D297353CC}">
              <c16:uniqueId val="{00000005-1579-4877-A8C1-59DFAC5F06E9}"/>
            </c:ext>
          </c:extLst>
        </c:ser>
        <c:ser>
          <c:idx val="1"/>
          <c:order val="1"/>
          <c:tx>
            <c:strRef>
              <c:f>Sheet1!$C$1</c:f>
              <c:strCache>
                <c:ptCount val="1"/>
                <c:pt idx="0">
                  <c:v>Hearing</c:v>
                </c:pt>
              </c:strCache>
            </c:strRef>
          </c:tx>
          <c:spPr>
            <a:solidFill>
              <a:schemeClr val="accent2"/>
            </a:solidFill>
            <a:ln>
              <a:noFill/>
            </a:ln>
            <a:effectLst/>
          </c:spPr>
          <c:invertIfNegative val="0"/>
          <c:dLbls>
            <c:dLbl>
              <c:idx val="0"/>
              <c:layout>
                <c:manualLayout>
                  <c:x val="1.7221555325077E-3"/>
                  <c:y val="-0.67278483948093704"/>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5.6152277583574502E-2"/>
                      <c:h val="8.2463426911478704E-2"/>
                    </c:manualLayout>
                  </c15:layout>
                </c:ext>
                <c:ext xmlns:c16="http://schemas.microsoft.com/office/drawing/2014/chart" uri="{C3380CC4-5D6E-409C-BE32-E72D297353CC}">
                  <c16:uniqueId val="{00000006-1579-4877-A8C1-59DFAC5F06E9}"/>
                </c:ext>
              </c:extLst>
            </c:dLbl>
            <c:dLbl>
              <c:idx val="1"/>
              <c:layout>
                <c:manualLayout>
                  <c:x val="4.5922942206971197E-3"/>
                  <c:y val="-0.65927510374838805"/>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5.7300351138748797E-2"/>
                      <c:h val="8.2463426911478704E-2"/>
                    </c:manualLayout>
                  </c15:layout>
                </c:ext>
                <c:ext xmlns:c16="http://schemas.microsoft.com/office/drawing/2014/chart" uri="{C3380CC4-5D6E-409C-BE32-E72D297353CC}">
                  <c16:uniqueId val="{00000007-1579-4877-A8C1-59DFAC5F06E9}"/>
                </c:ext>
              </c:extLst>
            </c:dLbl>
            <c:dLbl>
              <c:idx val="2"/>
              <c:layout>
                <c:manualLayout>
                  <c:x val="-1.7221103327614399E-3"/>
                  <c:y val="-0.54038942930195699"/>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5.8448424693923098E-2"/>
                      <c:h val="8.2463426911478704E-2"/>
                    </c:manualLayout>
                  </c15:layout>
                </c:ext>
                <c:ext xmlns:c16="http://schemas.microsoft.com/office/drawing/2014/chart" uri="{C3380CC4-5D6E-409C-BE32-E72D297353CC}">
                  <c16:uniqueId val="{00000008-1579-4877-A8C1-59DFAC5F06E9}"/>
                </c:ext>
              </c:extLst>
            </c:dLbl>
            <c:dLbl>
              <c:idx val="3"/>
              <c:layout>
                <c:manualLayout>
                  <c:x val="-5.7399157784096305E-4"/>
                  <c:y val="-0.135097357325489"/>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5.6904310961959997E-2"/>
                      <c:h val="8.2463426911478704E-2"/>
                    </c:manualLayout>
                  </c15:layout>
                </c:ext>
                <c:ext xmlns:c16="http://schemas.microsoft.com/office/drawing/2014/chart" uri="{C3380CC4-5D6E-409C-BE32-E72D297353CC}">
                  <c16:uniqueId val="{00000009-1579-4877-A8C1-59DFAC5F06E9}"/>
                </c:ext>
              </c:extLst>
            </c:dLbl>
            <c:dLbl>
              <c:idx val="4"/>
              <c:layout>
                <c:manualLayout>
                  <c:x val="1.7221103327614399E-3"/>
                  <c:y val="-0.34584923475325302"/>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5.6152277583574502E-2"/>
                      <c:h val="8.2463426911478704E-2"/>
                    </c:manualLayout>
                  </c15:layout>
                </c:ext>
                <c:ext xmlns:c16="http://schemas.microsoft.com/office/drawing/2014/chart" uri="{C3380CC4-5D6E-409C-BE32-E72D297353CC}">
                  <c16:uniqueId val="{0000000A-1579-4877-A8C1-59DFAC5F06E9}"/>
                </c:ext>
              </c:extLst>
            </c:dLbl>
            <c:spPr>
              <a:solidFill>
                <a:srgbClr val="FFFFFF"/>
              </a:solidFill>
              <a:ln>
                <a:noFill/>
              </a:ln>
              <a:effectLst>
                <a:outerShdw blurRad="50800" dist="76200" dir="2700000" algn="tl" rotWithShape="0">
                  <a:prstClr val="black">
                    <a:alpha val="40000"/>
                  </a:prstClr>
                </a:outerShdw>
              </a:effectLst>
            </c:spPr>
            <c:txPr>
              <a:bodyPr rot="0" spcFirstLastPara="1" vertOverflow="overflow" horzOverflow="overflow" vert="horz" wrap="square" lIns="38100" tIns="19050" rIns="38100" bIns="19050" anchor="ctr" anchorCtr="1">
                <a:noAutofit/>
              </a:bodyPr>
              <a:lstStyle/>
              <a:p>
                <a:pPr>
                  <a:defRPr sz="1100" b="0" i="0" u="none" strike="noStrike" kern="1200" baseline="0">
                    <a:solidFill>
                      <a:srgbClr val="323232"/>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25400" cap="flat" cmpd="sng" algn="ctr">
                      <a:solidFill>
                        <a:srgbClr val="323232"/>
                      </a:solidFill>
                      <a:round/>
                      <a:headEnd type="stealth"/>
                    </a:ln>
                    <a:effectLst/>
                  </c:spPr>
                </c15:leaderLines>
              </c:ext>
            </c:extLst>
          </c:dLbls>
          <c:cat>
            <c:strRef>
              <c:f>Sheet1!$A$2:$A$6</c:f>
              <c:strCache>
                <c:ptCount val="5"/>
                <c:pt idx="0">
                  <c:v>5 to 17</c:v>
                </c:pt>
                <c:pt idx="1">
                  <c:v>18 to 34</c:v>
                </c:pt>
                <c:pt idx="2">
                  <c:v>35 to 64</c:v>
                </c:pt>
                <c:pt idx="3">
                  <c:v>65 to 74</c:v>
                </c:pt>
                <c:pt idx="4">
                  <c:v>75 and older</c:v>
                </c:pt>
              </c:strCache>
            </c:strRef>
          </c:cat>
          <c:val>
            <c:numRef>
              <c:f>Sheet1!$C$2:$C$6</c:f>
              <c:numCache>
                <c:formatCode>General</c:formatCode>
                <c:ptCount val="5"/>
                <c:pt idx="0">
                  <c:v>330000</c:v>
                </c:pt>
                <c:pt idx="1">
                  <c:v>630000</c:v>
                </c:pt>
                <c:pt idx="2">
                  <c:v>3340000</c:v>
                </c:pt>
                <c:pt idx="3">
                  <c:v>12730000</c:v>
                </c:pt>
                <c:pt idx="4">
                  <c:v>7870000</c:v>
                </c:pt>
              </c:numCache>
            </c:numRef>
          </c:val>
          <c:extLst>
            <c:ext xmlns:c16="http://schemas.microsoft.com/office/drawing/2014/chart" uri="{C3380CC4-5D6E-409C-BE32-E72D297353CC}">
              <c16:uniqueId val="{0000000B-1579-4877-A8C1-59DFAC5F06E9}"/>
            </c:ext>
          </c:extLst>
        </c:ser>
        <c:ser>
          <c:idx val="2"/>
          <c:order val="2"/>
          <c:tx>
            <c:strRef>
              <c:f>Sheet1!$D$1</c:f>
              <c:strCache>
                <c:ptCount val="1"/>
                <c:pt idx="0">
                  <c:v>Cognitive</c:v>
                </c:pt>
              </c:strCache>
            </c:strRef>
          </c:tx>
          <c:spPr>
            <a:solidFill>
              <a:schemeClr val="accent3"/>
            </a:solidFill>
            <a:ln>
              <a:noFill/>
            </a:ln>
            <a:effectLst/>
          </c:spPr>
          <c:invertIfNegative val="0"/>
          <c:dLbls>
            <c:dLbl>
              <c:idx val="0"/>
              <c:layout>
                <c:manualLayout>
                  <c:x val="7.9171875560759292E-3"/>
                  <c:y val="-0.48044577447379"/>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6.4188792469794601E-2"/>
                      <c:h val="8.2463426911478704E-2"/>
                    </c:manualLayout>
                  </c15:layout>
                </c:ext>
                <c:ext xmlns:c16="http://schemas.microsoft.com/office/drawing/2014/chart" uri="{C3380CC4-5D6E-409C-BE32-E72D297353CC}">
                  <c16:uniqueId val="{0000000C-1579-4877-A8C1-59DFAC5F06E9}"/>
                </c:ext>
              </c:extLst>
            </c:dLbl>
            <c:dLbl>
              <c:idx val="1"/>
              <c:layout>
                <c:manualLayout>
                  <c:x val="1.25094817767731E-2"/>
                  <c:y val="-0.45122517346713398"/>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6.4171526166720699E-2"/>
                      <c:h val="8.2463426911478704E-2"/>
                    </c:manualLayout>
                  </c15:layout>
                </c:ext>
                <c:ext xmlns:c16="http://schemas.microsoft.com/office/drawing/2014/chart" uri="{C3380CC4-5D6E-409C-BE32-E72D297353CC}">
                  <c16:uniqueId val="{0000000D-1579-4877-A8C1-59DFAC5F06E9}"/>
                </c:ext>
              </c:extLst>
            </c:dLbl>
            <c:dLbl>
              <c:idx val="2"/>
              <c:layout>
                <c:manualLayout>
                  <c:x val="5.7403677758714501E-3"/>
                  <c:y val="-0.31882976328815499"/>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6.4188792469794601E-2"/>
                      <c:h val="8.2463426911478704E-2"/>
                    </c:manualLayout>
                  </c15:layout>
                </c:ext>
                <c:ext xmlns:c16="http://schemas.microsoft.com/office/drawing/2014/chart" uri="{C3380CC4-5D6E-409C-BE32-E72D297353CC}">
                  <c16:uniqueId val="{0000000E-1579-4877-A8C1-59DFAC5F06E9}"/>
                </c:ext>
              </c:extLst>
            </c:dLbl>
            <c:dLbl>
              <c:idx val="3"/>
              <c:layout>
                <c:manualLayout>
                  <c:x val="6.88844133104583E-3"/>
                  <c:y val="-0.50796606354384"/>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6.4188792469794601E-2"/>
                      <c:h val="8.2463426911478704E-2"/>
                    </c:manualLayout>
                  </c15:layout>
                </c:ext>
                <c:ext xmlns:c16="http://schemas.microsoft.com/office/drawing/2014/chart" uri="{C3380CC4-5D6E-409C-BE32-E72D297353CC}">
                  <c16:uniqueId val="{0000000F-1579-4877-A8C1-59DFAC5F06E9}"/>
                </c:ext>
              </c:extLst>
            </c:dLbl>
            <c:dLbl>
              <c:idx val="4"/>
              <c:layout>
                <c:manualLayout>
                  <c:x val="5.7403677758712801E-3"/>
                  <c:y val="-0.45122517346713398"/>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6.4188792469794601E-2"/>
                      <c:h val="8.2463426911478704E-2"/>
                    </c:manualLayout>
                  </c15:layout>
                </c:ext>
                <c:ext xmlns:c16="http://schemas.microsoft.com/office/drawing/2014/chart" uri="{C3380CC4-5D6E-409C-BE32-E72D297353CC}">
                  <c16:uniqueId val="{00000010-1579-4877-A8C1-59DFAC5F06E9}"/>
                </c:ext>
              </c:extLst>
            </c:dLbl>
            <c:spPr>
              <a:solidFill>
                <a:srgbClr val="FFFFFF"/>
              </a:solidFill>
              <a:ln>
                <a:noFill/>
              </a:ln>
              <a:effectLst>
                <a:outerShdw blurRad="50800" dist="76200" dir="2700000" algn="tl" rotWithShape="0">
                  <a:prstClr val="black">
                    <a:alpha val="40000"/>
                  </a:prstClr>
                </a:outerShdw>
              </a:effectLst>
            </c:spPr>
            <c:txPr>
              <a:bodyPr rot="0" spcFirstLastPara="1" vertOverflow="overflow" horzOverflow="overflow" vert="horz" wrap="square" lIns="38100" tIns="19050" rIns="38100" bIns="19050" anchor="ctr" anchorCtr="1">
                <a:noAutofit/>
              </a:bodyPr>
              <a:lstStyle/>
              <a:p>
                <a:pPr>
                  <a:defRPr sz="1100" b="0" i="0" u="none" strike="noStrike" kern="1200" baseline="0">
                    <a:solidFill>
                      <a:srgbClr val="323232"/>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25400" cap="flat" cmpd="sng" algn="ctr">
                      <a:solidFill>
                        <a:srgbClr val="323232"/>
                      </a:solidFill>
                      <a:round/>
                      <a:headEnd type="stealth"/>
                    </a:ln>
                    <a:effectLst/>
                  </c:spPr>
                </c15:leaderLines>
              </c:ext>
            </c:extLst>
          </c:dLbls>
          <c:cat>
            <c:strRef>
              <c:f>Sheet1!$A$2:$A$6</c:f>
              <c:strCache>
                <c:ptCount val="5"/>
                <c:pt idx="0">
                  <c:v>5 to 17</c:v>
                </c:pt>
                <c:pt idx="1">
                  <c:v>18 to 34</c:v>
                </c:pt>
                <c:pt idx="2">
                  <c:v>35 to 64</c:v>
                </c:pt>
                <c:pt idx="3">
                  <c:v>65 to 74</c:v>
                </c:pt>
                <c:pt idx="4">
                  <c:v>75 and older</c:v>
                </c:pt>
              </c:strCache>
            </c:strRef>
          </c:cat>
          <c:val>
            <c:numRef>
              <c:f>Sheet1!$D$2:$D$6</c:f>
              <c:numCache>
                <c:formatCode>General</c:formatCode>
                <c:ptCount val="5"/>
                <c:pt idx="0">
                  <c:v>2200000</c:v>
                </c:pt>
                <c:pt idx="1">
                  <c:v>2770000</c:v>
                </c:pt>
                <c:pt idx="2">
                  <c:v>5980000</c:v>
                </c:pt>
                <c:pt idx="3">
                  <c:v>1450000</c:v>
                </c:pt>
                <c:pt idx="4">
                  <c:v>2720000</c:v>
                </c:pt>
              </c:numCache>
            </c:numRef>
          </c:val>
          <c:extLst>
            <c:ext xmlns:c16="http://schemas.microsoft.com/office/drawing/2014/chart" uri="{C3380CC4-5D6E-409C-BE32-E72D297353CC}">
              <c16:uniqueId val="{00000011-1579-4877-A8C1-59DFAC5F06E9}"/>
            </c:ext>
          </c:extLst>
        </c:ser>
        <c:ser>
          <c:idx val="3"/>
          <c:order val="3"/>
          <c:tx>
            <c:strRef>
              <c:f>Sheet1!$E$1</c:f>
              <c:strCache>
                <c:ptCount val="1"/>
                <c:pt idx="0">
                  <c:v>Ambulatory</c:v>
                </c:pt>
              </c:strCache>
            </c:strRef>
          </c:tx>
          <c:spPr>
            <a:solidFill>
              <a:schemeClr val="accent4"/>
            </a:solidFill>
            <a:ln>
              <a:noFill/>
            </a:ln>
            <a:effectLst/>
          </c:spPr>
          <c:invertIfNegative val="0"/>
          <c:dLbls>
            <c:dLbl>
              <c:idx val="0"/>
              <c:layout>
                <c:manualLayout>
                  <c:x val="1.7221103327614298E-2"/>
                  <c:y val="-0.44582127917411501"/>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7.6381333625745604E-2"/>
                      <c:h val="8.2463426911478704E-2"/>
                    </c:manualLayout>
                  </c15:layout>
                </c:ext>
                <c:ext xmlns:c16="http://schemas.microsoft.com/office/drawing/2014/chart" uri="{C3380CC4-5D6E-409C-BE32-E72D297353CC}">
                  <c16:uniqueId val="{00000012-1579-4877-A8C1-59DFAC5F06E9}"/>
                </c:ext>
              </c:extLst>
            </c:dLbl>
            <c:dLbl>
              <c:idx val="1"/>
              <c:layout>
                <c:manualLayout>
                  <c:x val="1.83691768827886E-2"/>
                  <c:y val="-0.41880180770901698"/>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7.6381333625745604E-2"/>
                      <c:h val="8.2463426911478704E-2"/>
                    </c:manualLayout>
                  </c15:layout>
                </c:ext>
                <c:ext xmlns:c16="http://schemas.microsoft.com/office/drawing/2014/chart" uri="{C3380CC4-5D6E-409C-BE32-E72D297353CC}">
                  <c16:uniqueId val="{00000013-1579-4877-A8C1-59DFAC5F06E9}"/>
                </c:ext>
              </c:extLst>
            </c:dLbl>
            <c:dLbl>
              <c:idx val="2"/>
              <c:layout>
                <c:manualLayout>
                  <c:x val="1.26288091069172E-2"/>
                  <c:y val="-7.0250625809254494E-2"/>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7.6381333625745604E-2"/>
                      <c:h val="8.2463426911478704E-2"/>
                    </c:manualLayout>
                  </c15:layout>
                </c:ext>
                <c:ext xmlns:c16="http://schemas.microsoft.com/office/drawing/2014/chart" uri="{C3380CC4-5D6E-409C-BE32-E72D297353CC}">
                  <c16:uniqueId val="{00000014-1579-4877-A8C1-59DFAC5F06E9}"/>
                </c:ext>
              </c:extLst>
            </c:dLbl>
            <c:dLbl>
              <c:idx val="3"/>
              <c:layout>
                <c:manualLayout>
                  <c:x val="1.83691768827886E-2"/>
                  <c:y val="-0.28100250323701798"/>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7.6381333625745604E-2"/>
                      <c:h val="8.2463426911478704E-2"/>
                    </c:manualLayout>
                  </c15:layout>
                </c:ext>
                <c:ext xmlns:c16="http://schemas.microsoft.com/office/drawing/2014/chart" uri="{C3380CC4-5D6E-409C-BE32-E72D297353CC}">
                  <c16:uniqueId val="{00000015-1579-4877-A8C1-59DFAC5F06E9}"/>
                </c:ext>
              </c:extLst>
            </c:dLbl>
            <c:dLbl>
              <c:idx val="4"/>
              <c:layout>
                <c:manualLayout>
                  <c:x val="1.7221103327614399E-2"/>
                  <c:y val="-0.19183824740219499"/>
                </c:manualLayout>
              </c:layout>
              <c:showLegendKey val="0"/>
              <c:showVal val="1"/>
              <c:showCatName val="0"/>
              <c:showSerName val="1"/>
              <c:showPercent val="0"/>
              <c:showBubbleSize val="0"/>
              <c:separator>
</c:separator>
              <c:extLst>
                <c:ext xmlns:c15="http://schemas.microsoft.com/office/drawing/2012/chart" uri="{CE6537A1-D6FC-4f65-9D91-7224C49458BB}">
                  <c15:layout>
                    <c:manualLayout>
                      <c:w val="7.6381333625745604E-2"/>
                      <c:h val="8.2463426911478704E-2"/>
                    </c:manualLayout>
                  </c15:layout>
                </c:ext>
                <c:ext xmlns:c16="http://schemas.microsoft.com/office/drawing/2014/chart" uri="{C3380CC4-5D6E-409C-BE32-E72D297353CC}">
                  <c16:uniqueId val="{00000016-1579-4877-A8C1-59DFAC5F06E9}"/>
                </c:ext>
              </c:extLst>
            </c:dLbl>
            <c:spPr>
              <a:solidFill>
                <a:srgbClr val="FFFFFF"/>
              </a:solidFill>
              <a:ln>
                <a:noFill/>
              </a:ln>
              <a:effectLst>
                <a:outerShdw blurRad="50800" dist="76200" dir="2700000" algn="tl" rotWithShape="0">
                  <a:prstClr val="black">
                    <a:alpha val="40000"/>
                  </a:prstClr>
                </a:outerShdw>
              </a:effectLst>
            </c:spPr>
            <c:txPr>
              <a:bodyPr rot="0" spcFirstLastPara="1" vertOverflow="overflow" horzOverflow="overflow" vert="horz" wrap="square" lIns="38100" tIns="19050" rIns="38100" bIns="19050" anchor="ctr" anchorCtr="1">
                <a:noAutofit/>
              </a:bodyPr>
              <a:lstStyle/>
              <a:p>
                <a:pPr>
                  <a:defRPr sz="1197" b="0" i="0" u="none" strike="noStrike" kern="1200" baseline="0">
                    <a:solidFill>
                      <a:srgbClr val="323232"/>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25400" cap="flat" cmpd="sng" algn="ctr">
                      <a:solidFill>
                        <a:srgbClr val="323232"/>
                      </a:solidFill>
                      <a:round/>
                      <a:headEnd type="stealth"/>
                    </a:ln>
                    <a:effectLst/>
                  </c:spPr>
                </c15:leaderLines>
              </c:ext>
            </c:extLst>
          </c:dLbls>
          <c:cat>
            <c:strRef>
              <c:f>Sheet1!$A$2:$A$6</c:f>
              <c:strCache>
                <c:ptCount val="5"/>
                <c:pt idx="0">
                  <c:v>5 to 17</c:v>
                </c:pt>
                <c:pt idx="1">
                  <c:v>18 to 34</c:v>
                </c:pt>
                <c:pt idx="2">
                  <c:v>35 to 64</c:v>
                </c:pt>
                <c:pt idx="3">
                  <c:v>65 to 74</c:v>
                </c:pt>
                <c:pt idx="4">
                  <c:v>75 and older</c:v>
                </c:pt>
              </c:strCache>
            </c:strRef>
          </c:cat>
          <c:val>
            <c:numRef>
              <c:f>Sheet1!$E$2:$E$6</c:f>
              <c:numCache>
                <c:formatCode>General</c:formatCode>
                <c:ptCount val="5"/>
                <c:pt idx="0">
                  <c:v>340000</c:v>
                </c:pt>
                <c:pt idx="1">
                  <c:v>1010000</c:v>
                </c:pt>
                <c:pt idx="2">
                  <c:v>9080000</c:v>
                </c:pt>
                <c:pt idx="3">
                  <c:v>4240000</c:v>
                </c:pt>
                <c:pt idx="4">
                  <c:v>6260000</c:v>
                </c:pt>
              </c:numCache>
            </c:numRef>
          </c:val>
          <c:extLst>
            <c:ext xmlns:c16="http://schemas.microsoft.com/office/drawing/2014/chart" uri="{C3380CC4-5D6E-409C-BE32-E72D297353CC}">
              <c16:uniqueId val="{00000017-1579-4877-A8C1-59DFAC5F06E9}"/>
            </c:ext>
          </c:extLst>
        </c:ser>
        <c:dLbls>
          <c:showLegendKey val="0"/>
          <c:showVal val="0"/>
          <c:showCatName val="0"/>
          <c:showSerName val="0"/>
          <c:showPercent val="0"/>
          <c:showBubbleSize val="0"/>
        </c:dLbls>
        <c:gapWidth val="219"/>
        <c:overlap val="-27"/>
        <c:axId val="-2119958320"/>
        <c:axId val="-2119961456"/>
      </c:barChart>
      <c:catAx>
        <c:axId val="-2119958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charset="0"/>
                <a:ea typeface="Arial" charset="0"/>
                <a:cs typeface="Arial" charset="0"/>
              </a:defRPr>
            </a:pPr>
            <a:endParaRPr lang="en-US"/>
          </a:p>
        </c:txPr>
        <c:crossAx val="-2119961456"/>
        <c:crossesAt val="0"/>
        <c:auto val="1"/>
        <c:lblAlgn val="ctr"/>
        <c:lblOffset val="100"/>
        <c:noMultiLvlLbl val="0"/>
      </c:catAx>
      <c:valAx>
        <c:axId val="-2119961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9958320"/>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8ACA1C46-6C05-3A40-A8E2-011B5C66D4D6}" type="datetimeFigureOut">
              <a:rPr lang="en-US" smtClean="0"/>
              <a:pPr/>
              <a:t>3/23/2018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5104204D-A129-834B-B1A3-84C093EE0EB0}" type="slidenum">
              <a:rPr lang="en-US" smtClean="0"/>
              <a:pPr/>
              <a:t>‹#›</a:t>
            </a:fld>
            <a:endParaRPr lang="en-US"/>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A 23-year-old female art and design student.</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2</a:t>
            </a:fld>
            <a:endParaRPr lang="en-US"/>
          </a:p>
        </p:txBody>
      </p:sp>
    </p:spTree>
    <p:extLst>
      <p:ext uri="{BB962C8B-B14F-4D97-AF65-F5344CB8AC3E}">
        <p14:creationId xmlns:p14="http://schemas.microsoft.com/office/powerpoint/2010/main" val="1169284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people represent millions of others who chose to not share on Twitter for many reasons, not the least of which is the continuing stigma of being labeled as disabled. </a:t>
            </a:r>
            <a:endParaRPr lang="en-US"/>
          </a:p>
          <a:p>
            <a:r>
              <a:rPr lang="en-US" dirty="0"/>
              <a:t>One woman who participated stated that she was more concerned about divulging her disabilities online than her alternative lifestyle.</a:t>
            </a:r>
          </a:p>
          <a:p>
            <a:endParaRPr lang="en-US" dirty="0"/>
          </a:p>
          <a:p>
            <a:r>
              <a:rPr lang="en-US" dirty="0"/>
              <a:t>What does this mean? It means that you can’t make assumptions about people’s ability based upon appearance and you can’t expect them to divulge that information in product research.</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11</a:t>
            </a:fld>
            <a:endParaRPr lang="en-US"/>
          </a:p>
        </p:txBody>
      </p:sp>
    </p:spTree>
    <p:extLst>
      <p:ext uri="{BB962C8B-B14F-4D97-AF65-F5344CB8AC3E}">
        <p14:creationId xmlns:p14="http://schemas.microsoft.com/office/powerpoint/2010/main" val="276206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unfortunate that the adjective “able” is too often applied to people with binary prefixes -- as in “DIS” -- meaning apart, asunder, away, carrying a negative connotation -- and “EN,” -- meaning within, or in, carrying a positive connotation. </a:t>
            </a:r>
          </a:p>
          <a:p>
            <a:endParaRPr lang="en-US" dirty="0">
              <a:latin typeface="Calibri"/>
              <a:cs typeface="Calibri"/>
            </a:endParaRPr>
          </a:p>
        </p:txBody>
      </p:sp>
      <p:sp>
        <p:nvSpPr>
          <p:cNvPr id="4" name="Slide Number Placeholder 3"/>
          <p:cNvSpPr>
            <a:spLocks noGrp="1"/>
          </p:cNvSpPr>
          <p:nvPr>
            <p:ph type="sldNum" sz="quarter" idx="10"/>
          </p:nvPr>
        </p:nvSpPr>
        <p:spPr/>
        <p:txBody>
          <a:bodyPr/>
          <a:lstStyle/>
          <a:p>
            <a:fld id="{5104204D-A129-834B-B1A3-84C093EE0EB0}" type="slidenum">
              <a:rPr lang="en-US" smtClean="0"/>
              <a:pPr/>
              <a:t>12</a:t>
            </a:fld>
            <a:endParaRPr lang="en-US"/>
          </a:p>
        </p:txBody>
      </p:sp>
    </p:spTree>
    <p:extLst>
      <p:ext uri="{BB962C8B-B14F-4D97-AF65-F5344CB8AC3E}">
        <p14:creationId xmlns:p14="http://schemas.microsoft.com/office/powerpoint/2010/main" val="2811087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understand the data, ability is not an either/or criteria. Despite society’s crude binary labels of enabled vs. disabled, ability exists on a continuum.</a:t>
            </a:r>
          </a:p>
          <a:p>
            <a:r>
              <a:rPr lang="en-US" dirty="0">
                <a:solidFill>
                  <a:srgbClr val="FFFFFF"/>
                </a:solidFill>
              </a:rPr>
              <a:t> </a:t>
            </a:r>
            <a:endParaRPr lang="en-US"/>
          </a:p>
          <a:p>
            <a:r>
              <a:rPr lang="en-US" dirty="0"/>
              <a:t>So, what does this continuum look like in concept?</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13</a:t>
            </a:fld>
            <a:endParaRPr lang="en-US"/>
          </a:p>
        </p:txBody>
      </p:sp>
    </p:spTree>
    <p:extLst>
      <p:ext uri="{BB962C8B-B14F-4D97-AF65-F5344CB8AC3E}">
        <p14:creationId xmlns:p14="http://schemas.microsoft.com/office/powerpoint/2010/main" val="2942945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am now showing is Pi, the most famous of mathematical constants. </a:t>
            </a:r>
          </a:p>
          <a:p>
            <a:endParaRPr lang="en-US" dirty="0"/>
          </a:p>
          <a:p>
            <a:r>
              <a:rPr lang="en-US" dirty="0"/>
              <a:t>How we love our constants!</a:t>
            </a:r>
          </a:p>
          <a:p>
            <a:endParaRPr lang="en-US" dirty="0">
              <a:latin typeface="Calibri"/>
              <a:cs typeface="Calibri"/>
            </a:endParaRPr>
          </a:p>
        </p:txBody>
      </p:sp>
      <p:sp>
        <p:nvSpPr>
          <p:cNvPr id="4" name="Slide Number Placeholder 3"/>
          <p:cNvSpPr>
            <a:spLocks noGrp="1"/>
          </p:cNvSpPr>
          <p:nvPr>
            <p:ph type="sldNum" sz="quarter" idx="10"/>
          </p:nvPr>
        </p:nvSpPr>
        <p:spPr/>
        <p:txBody>
          <a:bodyPr/>
          <a:lstStyle/>
          <a:p>
            <a:fld id="{5104204D-A129-834B-B1A3-84C093EE0EB0}" type="slidenum">
              <a:rPr lang="en-US" smtClean="0"/>
              <a:pPr/>
              <a:t>16</a:t>
            </a:fld>
            <a:endParaRPr lang="en-US"/>
          </a:p>
        </p:txBody>
      </p:sp>
    </p:spTree>
    <p:extLst>
      <p:ext uri="{BB962C8B-B14F-4D97-AF65-F5344CB8AC3E}">
        <p14:creationId xmlns:p14="http://schemas.microsoft.com/office/powerpoint/2010/main" val="308357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product teams are no exception. Product research regularly classifies users into personas, </a:t>
            </a:r>
          </a:p>
          <a:p>
            <a:r>
              <a:rPr lang="en-US" dirty="0"/>
              <a:t>defined “characters” who represent the target audience, including their ability. </a:t>
            </a:r>
          </a:p>
          <a:p>
            <a:r>
              <a:rPr lang="en-US" dirty="0"/>
              <a:t>And yet, ability is not a constant. </a:t>
            </a:r>
          </a:p>
          <a:p>
            <a:endParaRPr lang="en-US" dirty="0">
              <a:solidFill>
                <a:srgbClr val="FFFFFF"/>
              </a:solidFill>
            </a:endParaRPr>
          </a:p>
          <a:p>
            <a:r>
              <a:rPr lang="en-US" dirty="0"/>
              <a:t>Here is another challenge for you:</a:t>
            </a:r>
          </a:p>
          <a:p>
            <a:r>
              <a:rPr lang="en-US" dirty="0"/>
              <a:t>Assume you are thinking about one of your personas – With what criteria can that person’s ability change?</a:t>
            </a:r>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17</a:t>
            </a:fld>
            <a:endParaRPr lang="en-US"/>
          </a:p>
        </p:txBody>
      </p:sp>
    </p:spTree>
    <p:extLst>
      <p:ext uri="{BB962C8B-B14F-4D97-AF65-F5344CB8AC3E}">
        <p14:creationId xmlns:p14="http://schemas.microsoft.com/office/powerpoint/2010/main" val="2230504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 -- For many people, ability can disappear and return unpredictably. </a:t>
            </a:r>
          </a:p>
          <a:p>
            <a:r>
              <a:rPr lang="en-US" dirty="0"/>
              <a:t>In a personal testimonial, </a:t>
            </a:r>
            <a:r>
              <a:rPr lang="en-US" b="1" dirty="0"/>
              <a:t>Jessica </a:t>
            </a:r>
            <a:r>
              <a:rPr lang="en-US" b="1" dirty="0" err="1"/>
              <a:t>Kellgren-Fozard</a:t>
            </a:r>
            <a:r>
              <a:rPr lang="en-US" dirty="0"/>
              <a:t> states:</a:t>
            </a:r>
          </a:p>
          <a:p>
            <a:r>
              <a:rPr lang="en-US" dirty="0"/>
              <a:t>"Palsies can last for days, weeks, months, or even one time, a year and a half – both my arms, a year and a half paralyzed. There's no way of knowing when something will come back or the degree to which it will come back."</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18</a:t>
            </a:fld>
            <a:endParaRPr lang="en-US"/>
          </a:p>
        </p:txBody>
      </p:sp>
    </p:spTree>
    <p:extLst>
      <p:ext uri="{BB962C8B-B14F-4D97-AF65-F5344CB8AC3E}">
        <p14:creationId xmlns:p14="http://schemas.microsoft.com/office/powerpoint/2010/main" val="2244446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Disability can happen at any time. In an article, Alyssa Armbar Andrews writes:</a:t>
            </a:r>
          </a:p>
          <a:p>
            <a:endParaRPr lang="en-US" dirty="0"/>
          </a:p>
          <a:p>
            <a:r>
              <a:rPr lang="en-US" dirty="0"/>
              <a:t>"Disability is something that can happen to any person at any time — and that’s a reality that’s hard to face. It’s hard to face when you are disabled, why wouldn’t it be hard to face when you are able-bodied and aware that you could become disabled?"</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19</a:t>
            </a:fld>
            <a:endParaRPr lang="en-US"/>
          </a:p>
        </p:txBody>
      </p:sp>
    </p:spTree>
    <p:extLst>
      <p:ext uri="{BB962C8B-B14F-4D97-AF65-F5344CB8AC3E}">
        <p14:creationId xmlns:p14="http://schemas.microsoft.com/office/powerpoint/2010/main" val="4211638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 Ability changes with age. The data on this is very interesting and important to understand. </a:t>
            </a:r>
            <a:endParaRPr lang="en-US"/>
          </a:p>
          <a:p>
            <a:r>
              <a:rPr lang="en-US" dirty="0"/>
              <a:t>For every category of disability, prevalence is higher with age.</a:t>
            </a:r>
          </a:p>
        </p:txBody>
      </p:sp>
      <p:sp>
        <p:nvSpPr>
          <p:cNvPr id="4" name="Slide Number Placeholder 3"/>
          <p:cNvSpPr>
            <a:spLocks noGrp="1"/>
          </p:cNvSpPr>
          <p:nvPr>
            <p:ph type="sldNum" sz="quarter" idx="10"/>
          </p:nvPr>
        </p:nvSpPr>
        <p:spPr/>
        <p:txBody>
          <a:bodyPr/>
          <a:lstStyle/>
          <a:p>
            <a:fld id="{5104204D-A129-834B-B1A3-84C093EE0EB0}" type="slidenum">
              <a:rPr lang="en-US" smtClean="0"/>
              <a:pPr/>
              <a:t>20</a:t>
            </a:fld>
            <a:endParaRPr lang="en-US"/>
          </a:p>
        </p:txBody>
      </p:sp>
    </p:spTree>
    <p:extLst>
      <p:ext uri="{BB962C8B-B14F-4D97-AF65-F5344CB8AC3E}">
        <p14:creationId xmlns:p14="http://schemas.microsoft.com/office/powerpoint/2010/main" val="1062317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same, the percentage of people who are adopting use of the internet has been steadily increasing with the most dramatic increases among people 50 years of age and older.</a:t>
            </a:r>
          </a:p>
        </p:txBody>
      </p:sp>
      <p:sp>
        <p:nvSpPr>
          <p:cNvPr id="4" name="Slide Number Placeholder 3"/>
          <p:cNvSpPr>
            <a:spLocks noGrp="1"/>
          </p:cNvSpPr>
          <p:nvPr>
            <p:ph type="sldNum" sz="quarter" idx="10"/>
          </p:nvPr>
        </p:nvSpPr>
        <p:spPr/>
        <p:txBody>
          <a:bodyPr/>
          <a:lstStyle/>
          <a:p>
            <a:fld id="{5104204D-A129-834B-B1A3-84C093EE0EB0}" type="slidenum">
              <a:rPr lang="en-US" smtClean="0"/>
              <a:pPr/>
              <a:t>21</a:t>
            </a:fld>
            <a:endParaRPr lang="en-US"/>
          </a:p>
        </p:txBody>
      </p:sp>
    </p:spTree>
    <p:extLst>
      <p:ext uri="{BB962C8B-B14F-4D97-AF65-F5344CB8AC3E}">
        <p14:creationId xmlns:p14="http://schemas.microsoft.com/office/powerpoint/2010/main" val="406379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take these two sets of data for 2015 </a:t>
            </a:r>
          </a:p>
          <a:p>
            <a:r>
              <a:rPr lang="en-US" dirty="0"/>
              <a:t>– the prevalence of disability and incidence of adoption of the internet – </a:t>
            </a:r>
          </a:p>
          <a:p>
            <a:r>
              <a:rPr lang="en-US" dirty="0"/>
              <a:t>and couple it with 2013 United Nations projection of percentage of population by age, known as “the crossover,” and you will perceive a coming trend of users that cannot be relegated to the category of “not in our target audience.”</a:t>
            </a:r>
          </a:p>
          <a:p>
            <a:endParaRPr lang="en-US" dirty="0">
              <a:latin typeface="Calibri"/>
            </a:endParaRPr>
          </a:p>
        </p:txBody>
      </p:sp>
      <p:sp>
        <p:nvSpPr>
          <p:cNvPr id="4" name="Slide Number Placeholder 3"/>
          <p:cNvSpPr>
            <a:spLocks noGrp="1"/>
          </p:cNvSpPr>
          <p:nvPr>
            <p:ph type="sldNum" sz="quarter" idx="10"/>
          </p:nvPr>
        </p:nvSpPr>
        <p:spPr/>
        <p:txBody>
          <a:bodyPr/>
          <a:lstStyle/>
          <a:p>
            <a:fld id="{5104204D-A129-834B-B1A3-84C093EE0EB0}" type="slidenum">
              <a:rPr lang="en-US" smtClean="0"/>
              <a:pPr/>
              <a:t>22</a:t>
            </a:fld>
            <a:endParaRPr lang="en-US"/>
          </a:p>
        </p:txBody>
      </p:sp>
    </p:spTree>
    <p:extLst>
      <p:ext uri="{BB962C8B-B14F-4D97-AF65-F5344CB8AC3E}">
        <p14:creationId xmlns:p14="http://schemas.microsoft.com/office/powerpoint/2010/main" val="343158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A young man from Claremont, CA.</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3</a:t>
            </a:fld>
            <a:endParaRPr lang="en-US"/>
          </a:p>
        </p:txBody>
      </p:sp>
    </p:spTree>
    <p:extLst>
      <p:ext uri="{BB962C8B-B14F-4D97-AF65-F5344CB8AC3E}">
        <p14:creationId xmlns:p14="http://schemas.microsoft.com/office/powerpoint/2010/main" val="1375570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word about personas.  Alan Cooper, the creator of personas recently stated:</a:t>
            </a:r>
          </a:p>
          <a:p>
            <a:r>
              <a:rPr lang="en-US" dirty="0">
                <a:solidFill>
                  <a:srgbClr val="FFFFFF"/>
                </a:solidFill>
              </a:rPr>
              <a:t> </a:t>
            </a:r>
          </a:p>
          <a:p>
            <a:r>
              <a:rPr lang="en-US" i="1" dirty="0"/>
              <a:t>"It’s not about being representative of a group of users. It’s about being believable as a member of that group. The persona doesn’t represent the users, it represents their goals. If men and women have common goals, the sex of the persona is irrelevant.”</a:t>
            </a:r>
            <a:endParaRPr lang="en-US" dirty="0"/>
          </a:p>
          <a:p>
            <a:endParaRPr lang="en-US" dirty="0">
              <a:solidFill>
                <a:srgbClr val="FFFFFF"/>
              </a:solidFill>
            </a:endParaRPr>
          </a:p>
          <a:p>
            <a:r>
              <a:rPr lang="en-US" b="1" dirty="0">
                <a:solidFill>
                  <a:srgbClr val="FFFFFF"/>
                </a:solidFill>
              </a:rPr>
              <a:t>All of what we have presented underscores three very important points:</a:t>
            </a:r>
            <a:endParaRPr lang="en-US" dirty="0">
              <a:solidFill>
                <a:srgbClr val="FFFFFF"/>
              </a:solidFill>
            </a:endParaRPr>
          </a:p>
        </p:txBody>
      </p:sp>
      <p:sp>
        <p:nvSpPr>
          <p:cNvPr id="4" name="Slide Number Placeholder 3"/>
          <p:cNvSpPr>
            <a:spLocks noGrp="1"/>
          </p:cNvSpPr>
          <p:nvPr>
            <p:ph type="sldNum" sz="quarter" idx="10"/>
          </p:nvPr>
        </p:nvSpPr>
        <p:spPr/>
        <p:txBody>
          <a:bodyPr/>
          <a:lstStyle/>
          <a:p>
            <a:fld id="{5104204D-A129-834B-B1A3-84C093EE0EB0}" type="slidenum">
              <a:rPr lang="en-US" smtClean="0"/>
              <a:pPr/>
              <a:t>23</a:t>
            </a:fld>
            <a:endParaRPr lang="en-US"/>
          </a:p>
        </p:txBody>
      </p:sp>
    </p:spTree>
    <p:extLst>
      <p:ext uri="{BB962C8B-B14F-4D97-AF65-F5344CB8AC3E}">
        <p14:creationId xmlns:p14="http://schemas.microsoft.com/office/powerpoint/2010/main" val="220074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cannot effectively define who </a:t>
            </a:r>
            <a:r>
              <a:rPr lang="en-US" b="1" dirty="0"/>
              <a:t>IS</a:t>
            </a:r>
            <a:r>
              <a:rPr lang="en-US" dirty="0"/>
              <a:t> or </a:t>
            </a:r>
            <a:r>
              <a:rPr lang="en-US" b="1" dirty="0"/>
              <a:t>IS NOT</a:t>
            </a:r>
            <a:r>
              <a:rPr lang="en-US" dirty="0"/>
              <a:t> a user of your site based upon the criteria of disability.</a:t>
            </a:r>
          </a:p>
          <a:p>
            <a:r>
              <a:rPr lang="en-US" dirty="0">
                <a:solidFill>
                  <a:srgbClr val="FFFFFF"/>
                </a:solidFill>
              </a:rPr>
              <a:t> </a:t>
            </a:r>
          </a:p>
          <a:p>
            <a:r>
              <a:rPr lang="en-US" b="1" dirty="0"/>
              <a:t>Nonetheless</a:t>
            </a:r>
            <a:r>
              <a:rPr lang="en-US" dirty="0"/>
              <a:t>, you must take accessibility into account to provide all users with level access to the site.</a:t>
            </a:r>
          </a:p>
          <a:p>
            <a:r>
              <a:rPr lang="en-US" dirty="0">
                <a:solidFill>
                  <a:srgbClr val="FFFFFF"/>
                </a:solidFill>
              </a:rPr>
              <a:t> </a:t>
            </a:r>
          </a:p>
          <a:p>
            <a:r>
              <a:rPr lang="en-US" dirty="0"/>
              <a:t>To not do so is to exclude people who </a:t>
            </a:r>
            <a:r>
              <a:rPr lang="en-US" b="1" dirty="0"/>
              <a:t>are</a:t>
            </a:r>
            <a:r>
              <a:rPr lang="en-US" dirty="0"/>
              <a:t> your users.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24</a:t>
            </a:fld>
            <a:endParaRPr lang="en-US"/>
          </a:p>
        </p:txBody>
      </p:sp>
    </p:spTree>
    <p:extLst>
      <p:ext uri="{BB962C8B-B14F-4D97-AF65-F5344CB8AC3E}">
        <p14:creationId xmlns:p14="http://schemas.microsoft.com/office/powerpoint/2010/main" val="2499653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couple of years ago, I was responsible for conducting both heuristic evaluations and accessibility evaluations to WCAG 2.0 on an application in the Education space. </a:t>
            </a:r>
          </a:p>
          <a:p>
            <a:endParaRPr lang="en-US" dirty="0">
              <a:solidFill>
                <a:srgbClr val="FFFFFF"/>
              </a:solidFill>
            </a:endParaRPr>
          </a:p>
          <a:p>
            <a:r>
              <a:rPr lang="en-US" dirty="0"/>
              <a:t>Instead of creating two tools to conduct separate audits, I created one tool with which I could do both at the same time. </a:t>
            </a:r>
          </a:p>
          <a:p>
            <a:r>
              <a:rPr lang="en-US" dirty="0">
                <a:solidFill>
                  <a:srgbClr val="FFFFFF"/>
                </a:solidFill>
              </a:rPr>
              <a:t> </a:t>
            </a:r>
          </a:p>
          <a:p>
            <a:r>
              <a:rPr lang="en-US" dirty="0">
                <a:solidFill>
                  <a:srgbClr val="FFFFFF"/>
                </a:solidFill>
              </a:rPr>
              <a:t>In the process of doing both audits at the same time, I discovered that a strong correlation actually exists between accessibility and usability. </a:t>
            </a:r>
          </a:p>
        </p:txBody>
      </p:sp>
      <p:sp>
        <p:nvSpPr>
          <p:cNvPr id="4" name="Slide Number Placeholder 3"/>
          <p:cNvSpPr>
            <a:spLocks noGrp="1"/>
          </p:cNvSpPr>
          <p:nvPr>
            <p:ph type="sldNum" sz="quarter" idx="10"/>
          </p:nvPr>
        </p:nvSpPr>
        <p:spPr/>
        <p:txBody>
          <a:bodyPr/>
          <a:lstStyle/>
          <a:p>
            <a:fld id="{5104204D-A129-834B-B1A3-84C093EE0EB0}" type="slidenum">
              <a:rPr lang="en-US" smtClean="0"/>
              <a:pPr/>
              <a:t>25</a:t>
            </a:fld>
            <a:endParaRPr lang="en-US"/>
          </a:p>
        </p:txBody>
      </p:sp>
    </p:spTree>
    <p:extLst>
      <p:ext uri="{BB962C8B-B14F-4D97-AF65-F5344CB8AC3E}">
        <p14:creationId xmlns:p14="http://schemas.microsoft.com/office/powerpoint/2010/main" val="755332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really, inextricably linked.</a:t>
            </a:r>
          </a:p>
          <a:p>
            <a:endParaRPr lang="en-US" dirty="0">
              <a:latin typeface="Calibri"/>
            </a:endParaRPr>
          </a:p>
          <a:p>
            <a:r>
              <a:rPr lang="en-US" dirty="0"/>
              <a:t>And to that point, I would like to now show you SOME of the linkages between Nielsen Norman Groups 10 Heuristics for Usability and the WCAG 2.0 standards.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26</a:t>
            </a:fld>
            <a:endParaRPr lang="en-US"/>
          </a:p>
        </p:txBody>
      </p:sp>
    </p:spTree>
    <p:extLst>
      <p:ext uri="{BB962C8B-B14F-4D97-AF65-F5344CB8AC3E}">
        <p14:creationId xmlns:p14="http://schemas.microsoft.com/office/powerpoint/2010/main" val="1665913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Visibility of system status</a:t>
            </a:r>
          </a:p>
          <a:p>
            <a:r>
              <a:rPr lang="en-US" dirty="0"/>
              <a:t>The system should always keep users informed about what is going on, through appropriate feedback within a reasonable time.</a:t>
            </a:r>
          </a:p>
          <a:p>
            <a:r>
              <a:rPr lang="en-US" dirty="0">
                <a:solidFill>
                  <a:srgbClr val="FFFFFF"/>
                </a:solidFill>
              </a:rPr>
              <a:t> </a:t>
            </a:r>
          </a:p>
          <a:p>
            <a:r>
              <a:rPr lang="en-US" dirty="0"/>
              <a:t>Now look at WCAG 2.0 Criteria 2.4.2 Page Titled, 2.4.3 Focus Order, 3.2.2 On Input, and 3.3.1 Error Identification.</a:t>
            </a:r>
          </a:p>
          <a:p>
            <a:endParaRPr lang="en-US" dirty="0">
              <a:solidFill>
                <a:srgbClr val="FFFFFF"/>
              </a:solidFill>
            </a:endParaRPr>
          </a:p>
          <a:p>
            <a:r>
              <a:rPr lang="en-US" dirty="0"/>
              <a:t>If users don’t know where focus is in the application or have not been informed about changes and errors, then they are not being informed about what is going on, through appropriate feedback within a reasonable time.</a:t>
            </a:r>
          </a:p>
        </p:txBody>
      </p:sp>
      <p:sp>
        <p:nvSpPr>
          <p:cNvPr id="4" name="Slide Number Placeholder 3"/>
          <p:cNvSpPr>
            <a:spLocks noGrp="1"/>
          </p:cNvSpPr>
          <p:nvPr>
            <p:ph type="sldNum" sz="quarter" idx="10"/>
          </p:nvPr>
        </p:nvSpPr>
        <p:spPr/>
        <p:txBody>
          <a:bodyPr/>
          <a:lstStyle/>
          <a:p>
            <a:fld id="{5104204D-A129-834B-B1A3-84C093EE0EB0}" type="slidenum">
              <a:rPr lang="en-US" smtClean="0"/>
              <a:pPr/>
              <a:t>27</a:t>
            </a:fld>
            <a:endParaRPr lang="en-US"/>
          </a:p>
        </p:txBody>
      </p:sp>
    </p:spTree>
    <p:extLst>
      <p:ext uri="{BB962C8B-B14F-4D97-AF65-F5344CB8AC3E}">
        <p14:creationId xmlns:p14="http://schemas.microsoft.com/office/powerpoint/2010/main" val="1420755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FFFF"/>
                </a:solidFill>
              </a:rPr>
              <a:t>Alerts that appear at the top of a scrolled down page are no more informative than alerts that aren’t announced by screen readers or can’t be read by low vision users.</a:t>
            </a:r>
            <a:endParaRPr lang="en-US"/>
          </a:p>
        </p:txBody>
      </p:sp>
      <p:sp>
        <p:nvSpPr>
          <p:cNvPr id="4" name="Slide Number Placeholder 3"/>
          <p:cNvSpPr>
            <a:spLocks noGrp="1"/>
          </p:cNvSpPr>
          <p:nvPr>
            <p:ph type="sldNum" sz="quarter" idx="10"/>
          </p:nvPr>
        </p:nvSpPr>
        <p:spPr/>
        <p:txBody>
          <a:bodyPr/>
          <a:lstStyle/>
          <a:p>
            <a:fld id="{5104204D-A129-834B-B1A3-84C093EE0EB0}" type="slidenum">
              <a:rPr lang="en-US" smtClean="0"/>
              <a:pPr/>
              <a:t>28</a:t>
            </a:fld>
            <a:endParaRPr lang="en-US"/>
          </a:p>
        </p:txBody>
      </p:sp>
    </p:spTree>
    <p:extLst>
      <p:ext uri="{BB962C8B-B14F-4D97-AF65-F5344CB8AC3E}">
        <p14:creationId xmlns:p14="http://schemas.microsoft.com/office/powerpoint/2010/main" val="3527679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User control and freedom</a:t>
            </a:r>
            <a:endParaRPr lang="en-US" dirty="0"/>
          </a:p>
          <a:p>
            <a:endParaRPr lang="en-US" dirty="0"/>
          </a:p>
          <a:p>
            <a:r>
              <a:rPr lang="en-US" dirty="0">
                <a:solidFill>
                  <a:srgbClr val="FFFFFF"/>
                </a:solidFill>
              </a:rPr>
              <a:t>Users often choose system functions by mistake and will need a clearly marked "emergency exit" to leave the unwanted state without having to go through an extended dialogue. Support undo and redo.</a:t>
            </a:r>
            <a:endParaRPr lang="en-US" dirty="0"/>
          </a:p>
          <a:p>
            <a:r>
              <a:rPr lang="en-US" dirty="0">
                <a:solidFill>
                  <a:srgbClr val="FFFFFF"/>
                </a:solidFill>
              </a:rPr>
              <a:t> </a:t>
            </a:r>
            <a:endParaRPr lang="en-US" dirty="0"/>
          </a:p>
          <a:p>
            <a:r>
              <a:rPr lang="en-US" dirty="0">
                <a:solidFill>
                  <a:srgbClr val="FFFFFF"/>
                </a:solidFill>
              </a:rPr>
              <a:t>Corresponding WCAG 2.0 Criteria are 2.1.2 No Keyboard Trap, 2.2.1 Timing Adjustable, 2.2.2 Pause, Stop, Hide, and 3.3.3 Error Suggestion.</a:t>
            </a:r>
            <a:endParaRPr lang="en-US" dirty="0">
              <a:solidFill>
                <a:srgbClr val="000000"/>
              </a:solidFill>
            </a:endParaRPr>
          </a:p>
          <a:p>
            <a:endParaRPr lang="en-US" dirty="0"/>
          </a:p>
          <a:p>
            <a:r>
              <a:rPr lang="en-US" dirty="0">
                <a:solidFill>
                  <a:srgbClr val="FFFFFF"/>
                </a:solidFill>
              </a:rPr>
              <a:t>If users are trapped in a component, cannot control time outs and auto-updating content, cannot recover from errors, or reverse or undo critical data, then they are in an unwanted state.</a:t>
            </a:r>
            <a:endParaRPr lang="en-US" dirty="0"/>
          </a:p>
          <a:p>
            <a:endParaRPr lang="en-US" dirty="0">
              <a:solidFill>
                <a:srgbClr val="FFFFFF"/>
              </a:solidFill>
            </a:endParaRPr>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29</a:t>
            </a:fld>
            <a:endParaRPr lang="en-US"/>
          </a:p>
        </p:txBody>
      </p:sp>
    </p:spTree>
    <p:extLst>
      <p:ext uri="{BB962C8B-B14F-4D97-AF65-F5344CB8AC3E}">
        <p14:creationId xmlns:p14="http://schemas.microsoft.com/office/powerpoint/2010/main" val="3777161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FFFF"/>
                </a:solidFill>
              </a:rPr>
              <a:t>Dialogs that force users into an action forward, while presenting no apparent means of dismissing them, essentially hold users hostage to an action they may not have intended to make, a clear unwanted state.</a:t>
            </a:r>
            <a:endParaRPr lang="en-US"/>
          </a:p>
        </p:txBody>
      </p:sp>
      <p:sp>
        <p:nvSpPr>
          <p:cNvPr id="4" name="Slide Number Placeholder 3"/>
          <p:cNvSpPr>
            <a:spLocks noGrp="1"/>
          </p:cNvSpPr>
          <p:nvPr>
            <p:ph type="sldNum" sz="quarter" idx="10"/>
          </p:nvPr>
        </p:nvSpPr>
        <p:spPr/>
        <p:txBody>
          <a:bodyPr/>
          <a:lstStyle/>
          <a:p>
            <a:fld id="{5104204D-A129-834B-B1A3-84C093EE0EB0}" type="slidenum">
              <a:rPr lang="en-US" smtClean="0"/>
              <a:pPr/>
              <a:t>30</a:t>
            </a:fld>
            <a:endParaRPr lang="en-US"/>
          </a:p>
        </p:txBody>
      </p:sp>
    </p:spTree>
    <p:extLst>
      <p:ext uri="{BB962C8B-B14F-4D97-AF65-F5344CB8AC3E}">
        <p14:creationId xmlns:p14="http://schemas.microsoft.com/office/powerpoint/2010/main" val="3115595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Consistency and standards</a:t>
            </a:r>
            <a:endParaRPr lang="en-US" dirty="0"/>
          </a:p>
          <a:p>
            <a:r>
              <a:rPr lang="en-US" dirty="0">
                <a:solidFill>
                  <a:srgbClr val="FFFFFF"/>
                </a:solidFill>
              </a:rPr>
              <a:t>Corresponding WCAG 2.0 Requirements are 2.4.4 Link Purpose, 3.2.4 Consistent Identification, and 4.1.2 Name, Role, Value.</a:t>
            </a:r>
            <a:endParaRPr lang="en-US" dirty="0"/>
          </a:p>
          <a:p>
            <a:r>
              <a:rPr lang="en-US" dirty="0">
                <a:solidFill>
                  <a:srgbClr val="FFFFFF"/>
                </a:solidFill>
              </a:rPr>
              <a:t> </a:t>
            </a:r>
            <a:endParaRPr lang="en-US" dirty="0"/>
          </a:p>
          <a:p>
            <a:r>
              <a:rPr lang="en-US" dirty="0">
                <a:solidFill>
                  <a:srgbClr val="FFFFFF"/>
                </a:solidFill>
              </a:rPr>
              <a:t>If users encounter identical links that go to different places, different components that do the same thing, or mislabeled roles and regions, then they have to wonder whether different words, situations, or actions mean the same thing.</a:t>
            </a:r>
            <a:endParaRPr lang="en-US" dirty="0"/>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31</a:t>
            </a:fld>
            <a:endParaRPr lang="en-US"/>
          </a:p>
        </p:txBody>
      </p:sp>
    </p:spTree>
    <p:extLst>
      <p:ext uri="{BB962C8B-B14F-4D97-AF65-F5344CB8AC3E}">
        <p14:creationId xmlns:p14="http://schemas.microsoft.com/office/powerpoint/2010/main" val="455756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FFFF"/>
                </a:solidFill>
              </a:rPr>
              <a:t>When some button groups are made to take the place of check boxes and radio buttons, but are presented in the same manner, users will wonder which action they represent.</a:t>
            </a:r>
            <a:endParaRPr lang="en-US"/>
          </a:p>
        </p:txBody>
      </p:sp>
      <p:sp>
        <p:nvSpPr>
          <p:cNvPr id="4" name="Slide Number Placeholder 3"/>
          <p:cNvSpPr>
            <a:spLocks noGrp="1"/>
          </p:cNvSpPr>
          <p:nvPr>
            <p:ph type="sldNum" sz="quarter" idx="10"/>
          </p:nvPr>
        </p:nvSpPr>
        <p:spPr/>
        <p:txBody>
          <a:bodyPr/>
          <a:lstStyle/>
          <a:p>
            <a:fld id="{5104204D-A129-834B-B1A3-84C093EE0EB0}" type="slidenum">
              <a:rPr lang="en-US" smtClean="0"/>
              <a:pPr/>
              <a:t>32</a:t>
            </a:fld>
            <a:endParaRPr lang="en-US"/>
          </a:p>
        </p:txBody>
      </p:sp>
    </p:spTree>
    <p:extLst>
      <p:ext uri="{BB962C8B-B14F-4D97-AF65-F5344CB8AC3E}">
        <p14:creationId xmlns:p14="http://schemas.microsoft.com/office/powerpoint/2010/main" val="1828576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30-year-old male sports enthusiast from Australia.</a:t>
            </a:r>
          </a:p>
        </p:txBody>
      </p:sp>
      <p:sp>
        <p:nvSpPr>
          <p:cNvPr id="4" name="Slide Number Placeholder 3"/>
          <p:cNvSpPr>
            <a:spLocks noGrp="1"/>
          </p:cNvSpPr>
          <p:nvPr>
            <p:ph type="sldNum" sz="quarter" idx="10"/>
          </p:nvPr>
        </p:nvSpPr>
        <p:spPr/>
        <p:txBody>
          <a:bodyPr/>
          <a:lstStyle/>
          <a:p>
            <a:fld id="{5104204D-A129-834B-B1A3-84C093EE0EB0}" type="slidenum">
              <a:rPr lang="en-US" smtClean="0"/>
              <a:pPr/>
              <a:t>4</a:t>
            </a:fld>
            <a:endParaRPr lang="en-US"/>
          </a:p>
        </p:txBody>
      </p:sp>
    </p:spTree>
    <p:extLst>
      <p:ext uri="{BB962C8B-B14F-4D97-AF65-F5344CB8AC3E}">
        <p14:creationId xmlns:p14="http://schemas.microsoft.com/office/powerpoint/2010/main" val="1712788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Error Prevention</a:t>
            </a:r>
            <a:endParaRPr lang="en-US" dirty="0"/>
          </a:p>
          <a:p>
            <a:r>
              <a:rPr lang="en-US" dirty="0">
                <a:solidFill>
                  <a:srgbClr val="FFFFFF"/>
                </a:solidFill>
              </a:rPr>
              <a:t>Even better than good error messages is a careful design which prevents a problem from occurring in the first place. Either eliminate error-prone conditions or check for them and present users with a confirmation option before they commit to the action.</a:t>
            </a:r>
            <a:endParaRPr lang="en-US" dirty="0"/>
          </a:p>
          <a:p>
            <a:r>
              <a:rPr lang="en-US" dirty="0">
                <a:solidFill>
                  <a:srgbClr val="FFFFFF"/>
                </a:solidFill>
              </a:rPr>
              <a:t> </a:t>
            </a:r>
            <a:endParaRPr lang="en-US" dirty="0"/>
          </a:p>
          <a:p>
            <a:r>
              <a:rPr lang="en-US" dirty="0">
                <a:solidFill>
                  <a:srgbClr val="FFFFFF"/>
                </a:solidFill>
              </a:rPr>
              <a:t>Corresponding WCAG 2.0 Requirements are 2.2.1 Timing Adjustable, 3.3.1 Error Identification, 3.3.4 Error Prevention (Legal, Financial, Data).</a:t>
            </a:r>
            <a:endParaRPr lang="en-US" dirty="0"/>
          </a:p>
          <a:p>
            <a:r>
              <a:rPr lang="en-US" dirty="0">
                <a:solidFill>
                  <a:srgbClr val="FFFFFF"/>
                </a:solidFill>
              </a:rPr>
              <a:t> </a:t>
            </a:r>
            <a:endParaRPr lang="en-US" dirty="0"/>
          </a:p>
          <a:p>
            <a:r>
              <a:rPr lang="en-US" dirty="0">
                <a:solidFill>
                  <a:srgbClr val="FFFFFF"/>
                </a:solidFill>
              </a:rPr>
              <a:t>If users cannot control timeouts, identify potential errors, or reverse entered legal or financial data, then they will become prone to making errors. </a:t>
            </a:r>
            <a:endParaRPr lang="en-US" dirty="0"/>
          </a:p>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33</a:t>
            </a:fld>
            <a:endParaRPr lang="en-US"/>
          </a:p>
        </p:txBody>
      </p:sp>
    </p:spTree>
    <p:extLst>
      <p:ext uri="{BB962C8B-B14F-4D97-AF65-F5344CB8AC3E}">
        <p14:creationId xmlns:p14="http://schemas.microsoft.com/office/powerpoint/2010/main" val="1204298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Forms which present required fields in unexpected ways can confuse users as to when error exists.</a:t>
            </a:r>
          </a:p>
          <a:p>
            <a:endParaRPr lang="en-US" dirty="0">
              <a:solidFill>
                <a:srgbClr val="FFFFFF"/>
              </a:solidFill>
            </a:endParaRPr>
          </a:p>
          <a:p>
            <a:r>
              <a:rPr lang="en-US" dirty="0"/>
              <a:t>Fields that use placeholder text as labels can lead users in to error conditions.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34</a:t>
            </a:fld>
            <a:endParaRPr lang="en-US"/>
          </a:p>
        </p:txBody>
      </p:sp>
    </p:spTree>
    <p:extLst>
      <p:ext uri="{BB962C8B-B14F-4D97-AF65-F5344CB8AC3E}">
        <p14:creationId xmlns:p14="http://schemas.microsoft.com/office/powerpoint/2010/main" val="1688456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Recognition rather than recall</a:t>
            </a:r>
            <a:endParaRPr lang="en-US" dirty="0"/>
          </a:p>
          <a:p>
            <a:endParaRPr lang="en-US" dirty="0"/>
          </a:p>
          <a:p>
            <a:r>
              <a:rPr lang="en-US" dirty="0">
                <a:solidFill>
                  <a:srgbClr val="FFFFFF"/>
                </a:solidFill>
              </a:rPr>
              <a:t>Minimize the user's memory load by making objects, actions, and options visible. The user should not have to remember information from one part of the dialogue to another. Instructions for use of the system should be visible or easily retrievable whenever appropriate. </a:t>
            </a:r>
            <a:endParaRPr lang="en-US" dirty="0"/>
          </a:p>
          <a:p>
            <a:r>
              <a:rPr lang="en-US" dirty="0">
                <a:solidFill>
                  <a:srgbClr val="FFFFFF"/>
                </a:solidFill>
              </a:rPr>
              <a:t> </a:t>
            </a:r>
            <a:endParaRPr lang="en-US" dirty="0"/>
          </a:p>
          <a:p>
            <a:r>
              <a:rPr lang="en-US" dirty="0">
                <a:solidFill>
                  <a:srgbClr val="FFFFFF"/>
                </a:solidFill>
              </a:rPr>
              <a:t>For this heuristic, all of the prior criteria are applicable. Because if the prior success criteria are not met, then users are forced to remember past idiosyncratic behavior instead of relying on expected or recognizable behavior.</a:t>
            </a:r>
            <a:endParaRPr lang="en-US" dirty="0"/>
          </a:p>
          <a:p>
            <a:endParaRPr lang="en-US" dirty="0">
              <a:latin typeface="Calibri"/>
              <a:cs typeface="Calibri"/>
            </a:endParaRPr>
          </a:p>
        </p:txBody>
      </p:sp>
      <p:sp>
        <p:nvSpPr>
          <p:cNvPr id="4" name="Slide Number Placeholder 3"/>
          <p:cNvSpPr>
            <a:spLocks noGrp="1"/>
          </p:cNvSpPr>
          <p:nvPr>
            <p:ph type="sldNum" sz="quarter" idx="10"/>
          </p:nvPr>
        </p:nvSpPr>
        <p:spPr/>
        <p:txBody>
          <a:bodyPr/>
          <a:lstStyle/>
          <a:p>
            <a:fld id="{5104204D-A129-834B-B1A3-84C093EE0EB0}" type="slidenum">
              <a:rPr lang="en-US" smtClean="0"/>
              <a:pPr/>
              <a:t>35</a:t>
            </a:fld>
            <a:endParaRPr lang="en-US"/>
          </a:p>
        </p:txBody>
      </p:sp>
    </p:spTree>
    <p:extLst>
      <p:ext uri="{BB962C8B-B14F-4D97-AF65-F5344CB8AC3E}">
        <p14:creationId xmlns:p14="http://schemas.microsoft.com/office/powerpoint/2010/main" val="2474947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important as cognitive issues are now being addressed in WCAG 2.1.  </a:t>
            </a:r>
          </a:p>
          <a:p>
            <a:endParaRPr lang="en-US" dirty="0">
              <a:solidFill>
                <a:srgbClr val="FFFFFF"/>
              </a:solidFill>
            </a:endParaRPr>
          </a:p>
          <a:p>
            <a:r>
              <a:rPr lang="en-US" dirty="0"/>
              <a:t>The W3C’s Cognitive Accessibility Task Force has recommended that the new criteria:</a:t>
            </a:r>
          </a:p>
          <a:p>
            <a:endParaRPr lang="en-US" dirty="0">
              <a:solidFill>
                <a:srgbClr val="FFFFFF"/>
              </a:solidFill>
            </a:endParaRPr>
          </a:p>
          <a:p>
            <a:r>
              <a:rPr lang="en-US" dirty="0"/>
              <a:t>Help as many users as possible understand the site and how to use it </a:t>
            </a:r>
          </a:p>
          <a:p>
            <a:endParaRPr lang="en-US" dirty="0">
              <a:solidFill>
                <a:srgbClr val="FFFFFF"/>
              </a:solidFill>
            </a:endParaRPr>
          </a:p>
          <a:p>
            <a:r>
              <a:rPr lang="en-US" dirty="0"/>
              <a:t>Prevent users from making mistakes and make them easy to correct</a:t>
            </a:r>
          </a:p>
          <a:p>
            <a:endParaRPr lang="en-US" dirty="0">
              <a:solidFill>
                <a:srgbClr val="FFFFFF"/>
              </a:solidFill>
            </a:endParaRPr>
          </a:p>
          <a:p>
            <a:r>
              <a:rPr lang="en-US" dirty="0"/>
              <a:t>Assist the focus and context -- and minimize the cognitive skills required to use the application.</a:t>
            </a:r>
          </a:p>
          <a:p>
            <a:r>
              <a:rPr lang="en-US" dirty="0">
                <a:solidFill>
                  <a:srgbClr val="FFFFFF"/>
                </a:solidFill>
              </a:rPr>
              <a:t> </a:t>
            </a:r>
          </a:p>
          <a:p>
            <a:r>
              <a:rPr lang="en-US" dirty="0"/>
              <a:t>WCAG 2.1 is close to final public recommendation—Last I saw, June 2018.  It makes economic sense to address this now. Because the cost of not doing is high.</a:t>
            </a:r>
          </a:p>
        </p:txBody>
      </p:sp>
      <p:sp>
        <p:nvSpPr>
          <p:cNvPr id="4" name="Slide Number Placeholder 3"/>
          <p:cNvSpPr>
            <a:spLocks noGrp="1"/>
          </p:cNvSpPr>
          <p:nvPr>
            <p:ph type="sldNum" sz="quarter" idx="10"/>
          </p:nvPr>
        </p:nvSpPr>
        <p:spPr/>
        <p:txBody>
          <a:bodyPr/>
          <a:lstStyle/>
          <a:p>
            <a:fld id="{5104204D-A129-834B-B1A3-84C093EE0EB0}" type="slidenum">
              <a:rPr lang="en-US" smtClean="0"/>
              <a:pPr/>
              <a:t>36</a:t>
            </a:fld>
            <a:endParaRPr lang="en-US"/>
          </a:p>
        </p:txBody>
      </p:sp>
    </p:spTree>
    <p:extLst>
      <p:ext uri="{BB962C8B-B14F-4D97-AF65-F5344CB8AC3E}">
        <p14:creationId xmlns:p14="http://schemas.microsoft.com/office/powerpoint/2010/main" val="1913593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Developed by </a:t>
            </a:r>
            <a:r>
              <a:rPr lang="en-US" dirty="0" err="1"/>
              <a:t>Loabovitz</a:t>
            </a:r>
            <a:r>
              <a:rPr lang="en-US" dirty="0"/>
              <a:t> and Chang as a quality management concept, the factors of 1 to 10 to 100 are used to quantify the hidden costs of poor quality. It goes as follows:</a:t>
            </a:r>
          </a:p>
          <a:p>
            <a:r>
              <a:rPr lang="en-US" dirty="0">
                <a:solidFill>
                  <a:srgbClr val="FFFFFF"/>
                </a:solidFill>
              </a:rPr>
              <a:t> </a:t>
            </a:r>
          </a:p>
          <a:p>
            <a:pPr marL="285750" indent="-285750">
              <a:buChar char="•"/>
            </a:pPr>
            <a:r>
              <a:rPr lang="en-US" dirty="0"/>
              <a:t>A defect caught in requirements phase costs a factor of 1 (1x) to fix.</a:t>
            </a:r>
          </a:p>
          <a:p>
            <a:pPr marL="285750" indent="-285750">
              <a:buChar char="•"/>
            </a:pPr>
            <a:r>
              <a:rPr lang="en-US" dirty="0"/>
              <a:t>A defect caught in construction costs 10 times as much as in requirements.</a:t>
            </a:r>
          </a:p>
          <a:p>
            <a:pPr marL="285750" indent="-285750">
              <a:buChar char="•"/>
            </a:pPr>
            <a:r>
              <a:rPr lang="en-US" dirty="0"/>
              <a:t>A defect caught in production costs up to 100 times as much as in requirements.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37</a:t>
            </a:fld>
            <a:endParaRPr lang="en-US"/>
          </a:p>
        </p:txBody>
      </p:sp>
    </p:spTree>
    <p:extLst>
      <p:ext uri="{BB962C8B-B14F-4D97-AF65-F5344CB8AC3E}">
        <p14:creationId xmlns:p14="http://schemas.microsoft.com/office/powerpoint/2010/main" val="29521141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other words, design for accessibility from the very beginning!</a:t>
            </a:r>
          </a:p>
        </p:txBody>
      </p:sp>
      <p:sp>
        <p:nvSpPr>
          <p:cNvPr id="4" name="Slide Number Placeholder 3"/>
          <p:cNvSpPr>
            <a:spLocks noGrp="1"/>
          </p:cNvSpPr>
          <p:nvPr>
            <p:ph type="sldNum" sz="quarter" idx="10"/>
          </p:nvPr>
        </p:nvSpPr>
        <p:spPr/>
        <p:txBody>
          <a:bodyPr/>
          <a:lstStyle/>
          <a:p>
            <a:fld id="{5104204D-A129-834B-B1A3-84C093EE0EB0}" type="slidenum">
              <a:rPr lang="en-US" smtClean="0"/>
              <a:pPr/>
              <a:t>38</a:t>
            </a:fld>
            <a:endParaRPr lang="en-US"/>
          </a:p>
        </p:txBody>
      </p:sp>
    </p:spTree>
    <p:extLst>
      <p:ext uri="{BB962C8B-B14F-4D97-AF65-F5344CB8AC3E}">
        <p14:creationId xmlns:p14="http://schemas.microsoft.com/office/powerpoint/2010/main" val="1528910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10"/>
          </p:nvPr>
        </p:nvSpPr>
        <p:spPr/>
        <p:txBody>
          <a:bodyPr/>
          <a:lstStyle/>
          <a:p>
            <a:fld id="{5104204D-A129-834B-B1A3-84C093EE0EB0}" type="slidenum">
              <a:rPr lang="en-US" smtClean="0"/>
              <a:pPr/>
              <a:t>39</a:t>
            </a:fld>
            <a:endParaRPr lang="en-US"/>
          </a:p>
        </p:txBody>
      </p:sp>
    </p:spTree>
    <p:extLst>
      <p:ext uri="{BB962C8B-B14F-4D97-AF65-F5344CB8AC3E}">
        <p14:creationId xmlns:p14="http://schemas.microsoft.com/office/powerpoint/2010/main" val="2196351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A female graduate student from Ohio.</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5</a:t>
            </a:fld>
            <a:endParaRPr lang="en-US"/>
          </a:p>
        </p:txBody>
      </p:sp>
    </p:spTree>
    <p:extLst>
      <p:ext uri="{BB962C8B-B14F-4D97-AF65-F5344CB8AC3E}">
        <p14:creationId xmlns:p14="http://schemas.microsoft.com/office/powerpoint/2010/main" val="212851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28-year-old male model and winner of Dancing With the Stars.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6</a:t>
            </a:fld>
            <a:endParaRPr lang="en-US"/>
          </a:p>
        </p:txBody>
      </p:sp>
    </p:spTree>
    <p:extLst>
      <p:ext uri="{BB962C8B-B14F-4D97-AF65-F5344CB8AC3E}">
        <p14:creationId xmlns:p14="http://schemas.microsoft.com/office/powerpoint/2010/main" val="2206639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A 67-year-old woman from Florida.</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7</a:t>
            </a:fld>
            <a:endParaRPr lang="en-US"/>
          </a:p>
        </p:txBody>
      </p:sp>
    </p:spTree>
    <p:extLst>
      <p:ext uri="{BB962C8B-B14F-4D97-AF65-F5344CB8AC3E}">
        <p14:creationId xmlns:p14="http://schemas.microsoft.com/office/powerpoint/2010/main" val="94297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A 28-year-old woman from the United Kingdom.</a:t>
            </a:r>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pPr/>
              <a:t>8</a:t>
            </a:fld>
            <a:endParaRPr lang="en-US"/>
          </a:p>
        </p:txBody>
      </p:sp>
    </p:spTree>
    <p:extLst>
      <p:ext uri="{BB962C8B-B14F-4D97-AF65-F5344CB8AC3E}">
        <p14:creationId xmlns:p14="http://schemas.microsoft.com/office/powerpoint/2010/main" val="3764816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thousands of other people from all walks of life, ages, races, nationalities, and ethnicities.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9</a:t>
            </a:fld>
            <a:endParaRPr lang="en-US"/>
          </a:p>
        </p:txBody>
      </p:sp>
    </p:spTree>
    <p:extLst>
      <p:ext uri="{BB962C8B-B14F-4D97-AF65-F5344CB8AC3E}">
        <p14:creationId xmlns:p14="http://schemas.microsoft.com/office/powerpoint/2010/main" val="3306166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all of these people have in common?</a:t>
            </a:r>
          </a:p>
          <a:p>
            <a:endParaRPr lang="en-US"/>
          </a:p>
          <a:p>
            <a:r>
              <a:rPr lang="en-US" dirty="0"/>
              <a:t>They are some of the thousands of people who shared photos of themselves on Twitter under the hashtag, #</a:t>
            </a:r>
            <a:r>
              <a:rPr lang="en-US" dirty="0" err="1"/>
              <a:t>InvisiblyDisabledLooksLike</a:t>
            </a:r>
            <a:r>
              <a:rPr lang="en-US" dirty="0"/>
              <a:t> in recognition of Invisible Disabilities Week this past October.</a:t>
            </a:r>
          </a:p>
          <a:p>
            <a:r>
              <a:rPr lang="en-US" dirty="0">
                <a:solidFill>
                  <a:srgbClr val="FFFFFF"/>
                </a:solidFill>
              </a:rPr>
              <a:t> </a:t>
            </a:r>
            <a:endParaRPr lang="en-US"/>
          </a:p>
          <a:p>
            <a:r>
              <a:rPr lang="en-US" dirty="0"/>
              <a:t>The hash tag trended on Twitter and Paul Harrison of the BBC news service picked it up as a story, publishing it on BBC News on October 25th.</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10</a:t>
            </a:fld>
            <a:endParaRPr lang="en-US"/>
          </a:p>
        </p:txBody>
      </p:sp>
    </p:spTree>
    <p:extLst>
      <p:ext uri="{BB962C8B-B14F-4D97-AF65-F5344CB8AC3E}">
        <p14:creationId xmlns:p14="http://schemas.microsoft.com/office/powerpoint/2010/main" val="3494528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cap="all" baseline="0">
                <a:solidFill>
                  <a:srgbClr val="22232F"/>
                </a:solidFill>
                <a:latin typeface="Arial Black" charset="0"/>
                <a:ea typeface="Arial Black" charset="0"/>
                <a:cs typeface="Arial Black" charset="0"/>
              </a:defRPr>
            </a:lvl1pPr>
          </a:lstStyle>
          <a:p>
            <a:r>
              <a:rPr lang="en-US"/>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3265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0175"/>
            <a:ext cx="10515600" cy="637198"/>
          </a:xfrm>
        </p:spPr>
        <p:txBody>
          <a:bodyPr>
            <a:noAutofit/>
          </a:bodyPr>
          <a:lstStyle>
            <a:lvl1pPr>
              <a:defRPr sz="3600" b="1" i="0" cap="none" baseline="0">
                <a:solidFill>
                  <a:srgbClr val="22232F"/>
                </a:solidFill>
                <a:latin typeface="Arial Black" charset="0"/>
                <a:ea typeface="Arial Black" charset="0"/>
                <a:cs typeface="Arial Black" charset="0"/>
              </a:defRPr>
            </a:lvl1pPr>
          </a:lstStyle>
          <a:p>
            <a:r>
              <a:rPr lang="en-US"/>
              <a:t>Click to Edit Master Title Slide</a:t>
            </a:r>
          </a:p>
        </p:txBody>
      </p:sp>
      <p:sp>
        <p:nvSpPr>
          <p:cNvPr id="11"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
        <p:nvSpPr>
          <p:cNvPr id="3" name="Content Placeholder 2"/>
          <p:cNvSpPr>
            <a:spLocks noGrp="1"/>
          </p:cNvSpPr>
          <p:nvPr>
            <p:ph idx="1"/>
          </p:nvPr>
        </p:nvSpPr>
        <p:spPr>
          <a:xfrm>
            <a:off x="838200" y="1644161"/>
            <a:ext cx="10515600" cy="4532801"/>
          </a:xfrm>
        </p:spPr>
        <p:txBody>
          <a:bodyPr/>
          <a:lstStyle>
            <a:lvl1pPr>
              <a:buClr>
                <a:srgbClr val="3359EC"/>
              </a:buClr>
              <a:defRPr b="0" i="0">
                <a:solidFill>
                  <a:srgbClr val="323232"/>
                </a:solidFill>
                <a:latin typeface="Arial" charset="0"/>
                <a:ea typeface="Arial" charset="0"/>
                <a:cs typeface="Arial" charset="0"/>
              </a:defRPr>
            </a:lvl1pPr>
            <a:lvl2pPr>
              <a:buClr>
                <a:srgbClr val="3359EC"/>
              </a:buClr>
              <a:defRPr b="0" i="0">
                <a:solidFill>
                  <a:srgbClr val="323232"/>
                </a:solidFill>
                <a:latin typeface="Arial" charset="0"/>
                <a:ea typeface="Arial" charset="0"/>
                <a:cs typeface="Arial" charset="0"/>
              </a:defRPr>
            </a:lvl2pPr>
            <a:lvl3pPr>
              <a:buClr>
                <a:srgbClr val="3359EC"/>
              </a:buClr>
              <a:defRPr b="0" i="0">
                <a:solidFill>
                  <a:srgbClr val="323232"/>
                </a:solidFill>
                <a:latin typeface="Arial" charset="0"/>
                <a:ea typeface="Arial" charset="0"/>
                <a:cs typeface="Arial" charset="0"/>
              </a:defRPr>
            </a:lvl3pPr>
            <a:lvl4pPr>
              <a:buClr>
                <a:srgbClr val="3359EC"/>
              </a:buClr>
              <a:defRPr b="0" i="0">
                <a:solidFill>
                  <a:srgbClr val="323232"/>
                </a:solidFill>
                <a:latin typeface="Arial" charset="0"/>
                <a:ea typeface="Arial" charset="0"/>
                <a:cs typeface="Arial" charset="0"/>
              </a:defRPr>
            </a:lvl4pPr>
            <a:lvl5pPr>
              <a:buClr>
                <a:srgbClr val="3359EC"/>
              </a:buClr>
              <a:defRPr b="0" i="0">
                <a:solidFill>
                  <a:srgbClr val="323232"/>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7" name="Footer Placeholder 4"/>
          <p:cNvSpPr>
            <a:spLocks noGrp="1"/>
          </p:cNvSpPr>
          <p:nvPr>
            <p:ph type="ftr" sz="quarter" idx="3"/>
          </p:nvPr>
        </p:nvSpPr>
        <p:spPr>
          <a:xfrm>
            <a:off x="3742592" y="6356349"/>
            <a:ext cx="47068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12" name="Picture 11"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75900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0175"/>
            <a:ext cx="10515600" cy="637198"/>
          </a:xfrm>
        </p:spPr>
        <p:txBody>
          <a:bodyPr>
            <a:noAutofit/>
          </a:bodyPr>
          <a:lstStyle>
            <a:lvl1pPr>
              <a:defRPr sz="3600" b="1" i="0" cap="none" baseline="0">
                <a:solidFill>
                  <a:srgbClr val="22232F"/>
                </a:solidFill>
                <a:latin typeface="Arial Black" charset="0"/>
                <a:ea typeface="Arial Black" charset="0"/>
                <a:cs typeface="Arial Black" charset="0"/>
              </a:defRPr>
            </a:lvl1pPr>
          </a:lstStyle>
          <a:p>
            <a:r>
              <a:rPr lang="en-US"/>
              <a:t>Click to Edit Master Title Slide</a:t>
            </a:r>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7" name="Footer Placeholder 4"/>
          <p:cNvSpPr>
            <a:spLocks noGrp="1"/>
          </p:cNvSpPr>
          <p:nvPr>
            <p:ph type="ftr" sz="quarter" idx="3"/>
          </p:nvPr>
        </p:nvSpPr>
        <p:spPr>
          <a:xfrm>
            <a:off x="3739243" y="6356350"/>
            <a:ext cx="47135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42052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0175"/>
            <a:ext cx="10515600" cy="637198"/>
          </a:xfrm>
        </p:spPr>
        <p:txBody>
          <a:bodyPr>
            <a:noAutofit/>
          </a:bodyPr>
          <a:lstStyle>
            <a:lvl1pPr>
              <a:defRPr sz="3600" b="1" i="0" cap="none" baseline="0">
                <a:solidFill>
                  <a:srgbClr val="22232F"/>
                </a:solidFill>
                <a:latin typeface="Arial Black" charset="0"/>
                <a:ea typeface="Arial Black" charset="0"/>
                <a:cs typeface="Arial Black" charset="0"/>
              </a:defRPr>
            </a:lvl1pPr>
          </a:lstStyle>
          <a:p>
            <a:r>
              <a:rPr lang="en-US"/>
              <a:t>Click to Edit Master Title Slide</a:t>
            </a:r>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
        <p:nvSpPr>
          <p:cNvPr id="3" name="Content Placeholder 2"/>
          <p:cNvSpPr>
            <a:spLocks noGrp="1"/>
          </p:cNvSpPr>
          <p:nvPr>
            <p:ph idx="1"/>
          </p:nvPr>
        </p:nvSpPr>
        <p:spPr>
          <a:xfrm>
            <a:off x="838200" y="1644161"/>
            <a:ext cx="5140569" cy="4532801"/>
          </a:xfrm>
        </p:spPr>
        <p:txBody>
          <a:bodyPr/>
          <a:lstStyle>
            <a:lvl1pPr>
              <a:buClr>
                <a:srgbClr val="3359EC"/>
              </a:buClr>
              <a:defRPr b="0" i="0">
                <a:solidFill>
                  <a:srgbClr val="323232"/>
                </a:solidFill>
                <a:latin typeface="Arial" charset="0"/>
                <a:ea typeface="Arial" charset="0"/>
                <a:cs typeface="Arial" charset="0"/>
              </a:defRPr>
            </a:lvl1pPr>
            <a:lvl2pPr>
              <a:buClr>
                <a:srgbClr val="3359EC"/>
              </a:buClr>
              <a:defRPr b="0" i="0">
                <a:solidFill>
                  <a:srgbClr val="323232"/>
                </a:solidFill>
                <a:latin typeface="Arial" charset="0"/>
                <a:ea typeface="Arial" charset="0"/>
                <a:cs typeface="Arial" charset="0"/>
              </a:defRPr>
            </a:lvl2pPr>
            <a:lvl3pPr>
              <a:buClr>
                <a:srgbClr val="3359EC"/>
              </a:buClr>
              <a:defRPr b="0" i="0">
                <a:solidFill>
                  <a:srgbClr val="323232"/>
                </a:solidFill>
                <a:latin typeface="Arial" charset="0"/>
                <a:ea typeface="Arial" charset="0"/>
                <a:cs typeface="Arial" charset="0"/>
              </a:defRPr>
            </a:lvl3pPr>
            <a:lvl4pPr>
              <a:buClr>
                <a:srgbClr val="3359EC"/>
              </a:buClr>
              <a:defRPr b="0" i="0">
                <a:solidFill>
                  <a:srgbClr val="323232"/>
                </a:solidFill>
                <a:latin typeface="Arial" charset="0"/>
                <a:ea typeface="Arial" charset="0"/>
                <a:cs typeface="Arial" charset="0"/>
              </a:defRPr>
            </a:lvl4pPr>
            <a:lvl5pPr>
              <a:buClr>
                <a:srgbClr val="3359EC"/>
              </a:buClr>
              <a:defRPr b="0" i="0">
                <a:solidFill>
                  <a:srgbClr val="323232"/>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1"/>
          </p:nvPr>
        </p:nvSpPr>
        <p:spPr>
          <a:xfrm>
            <a:off x="6101863" y="1644161"/>
            <a:ext cx="5251938" cy="4532801"/>
          </a:xfrm>
        </p:spPr>
        <p:txBody>
          <a:bodyPr/>
          <a:lstStyle>
            <a:lvl1pPr>
              <a:buClr>
                <a:srgbClr val="3359EC"/>
              </a:buClr>
              <a:defRPr b="0" i="0">
                <a:solidFill>
                  <a:srgbClr val="323232"/>
                </a:solidFill>
                <a:latin typeface="Arial" charset="0"/>
                <a:ea typeface="Arial" charset="0"/>
                <a:cs typeface="Arial" charset="0"/>
              </a:defRPr>
            </a:lvl1pPr>
            <a:lvl2pPr>
              <a:buClr>
                <a:srgbClr val="3359EC"/>
              </a:buClr>
              <a:defRPr b="0" i="0">
                <a:solidFill>
                  <a:srgbClr val="323232"/>
                </a:solidFill>
                <a:latin typeface="Arial" charset="0"/>
                <a:ea typeface="Arial" charset="0"/>
                <a:cs typeface="Arial" charset="0"/>
              </a:defRPr>
            </a:lvl2pPr>
            <a:lvl3pPr>
              <a:buClr>
                <a:srgbClr val="3359EC"/>
              </a:buClr>
              <a:defRPr b="0" i="0">
                <a:solidFill>
                  <a:srgbClr val="323232"/>
                </a:solidFill>
                <a:latin typeface="Arial" charset="0"/>
                <a:ea typeface="Arial" charset="0"/>
                <a:cs typeface="Arial" charset="0"/>
              </a:defRPr>
            </a:lvl3pPr>
            <a:lvl4pPr>
              <a:buClr>
                <a:srgbClr val="3359EC"/>
              </a:buClr>
              <a:defRPr b="0" i="0">
                <a:solidFill>
                  <a:srgbClr val="323232"/>
                </a:solidFill>
                <a:latin typeface="Arial" charset="0"/>
                <a:ea typeface="Arial" charset="0"/>
                <a:cs typeface="Arial" charset="0"/>
              </a:defRPr>
            </a:lvl4pPr>
            <a:lvl5pPr>
              <a:buClr>
                <a:srgbClr val="3359EC"/>
              </a:buClr>
              <a:defRPr b="0" i="0">
                <a:solidFill>
                  <a:srgbClr val="323232"/>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10664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le and Content (WHITE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470175"/>
            <a:ext cx="10515600" cy="637198"/>
          </a:xfrm>
        </p:spPr>
        <p:txBody>
          <a:bodyPr>
            <a:noAutofit/>
          </a:bodyPr>
          <a:lstStyle>
            <a:lvl1pPr>
              <a:defRPr sz="3600" b="1" i="0" cap="none" baseline="0">
                <a:solidFill>
                  <a:srgbClr val="22232F"/>
                </a:solidFill>
                <a:latin typeface="Arial Black" charset="0"/>
                <a:ea typeface="Arial Black" charset="0"/>
                <a:cs typeface="Arial Black" charset="0"/>
              </a:defRPr>
            </a:lvl1pPr>
          </a:lstStyle>
          <a:p>
            <a:r>
              <a:rPr lang="en-US"/>
              <a:t>Click to Edit Master Title Slide</a:t>
            </a:r>
          </a:p>
        </p:txBody>
      </p:sp>
      <p:sp>
        <p:nvSpPr>
          <p:cNvPr id="7" name="Subtitle 2"/>
          <p:cNvSpPr>
            <a:spLocks noGrp="1"/>
          </p:cNvSpPr>
          <p:nvPr>
            <p:ph type="subTitle" idx="12"/>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
        <p:nvSpPr>
          <p:cNvPr id="6" name="Content Placeholder 2"/>
          <p:cNvSpPr>
            <a:spLocks noGrp="1"/>
          </p:cNvSpPr>
          <p:nvPr>
            <p:ph idx="1"/>
          </p:nvPr>
        </p:nvSpPr>
        <p:spPr>
          <a:xfrm>
            <a:off x="838200" y="1948500"/>
            <a:ext cx="4806696" cy="3890280"/>
          </a:xfrm>
        </p:spPr>
        <p:txBody>
          <a:bodyPr/>
          <a:lstStyle>
            <a:lvl1pPr>
              <a:buClr>
                <a:schemeClr val="bg1">
                  <a:lumMod val="95000"/>
                </a:schemeClr>
              </a:buClr>
              <a:defRPr sz="2400" b="0" i="0">
                <a:solidFill>
                  <a:schemeClr val="bg1"/>
                </a:solidFill>
                <a:latin typeface="Arial" charset="0"/>
                <a:ea typeface="Arial" charset="0"/>
                <a:cs typeface="Arial" charset="0"/>
              </a:defRPr>
            </a:lvl1pPr>
            <a:lvl2pPr>
              <a:buClr>
                <a:schemeClr val="bg1">
                  <a:lumMod val="95000"/>
                </a:schemeClr>
              </a:buClr>
              <a:defRPr sz="2000" b="0" i="0">
                <a:solidFill>
                  <a:schemeClr val="bg1"/>
                </a:solidFill>
                <a:latin typeface="Arial" charset="0"/>
                <a:ea typeface="Arial" charset="0"/>
                <a:cs typeface="Arial" charset="0"/>
              </a:defRPr>
            </a:lvl2pPr>
            <a:lvl3pPr>
              <a:buClr>
                <a:schemeClr val="bg1">
                  <a:lumMod val="95000"/>
                </a:schemeClr>
              </a:buClr>
              <a:defRPr sz="1800" b="0" i="0">
                <a:solidFill>
                  <a:schemeClr val="bg1"/>
                </a:solidFill>
                <a:latin typeface="Arial" charset="0"/>
                <a:ea typeface="Arial" charset="0"/>
                <a:cs typeface="Arial" charset="0"/>
              </a:defRPr>
            </a:lvl3pPr>
            <a:lvl4pPr>
              <a:buClr>
                <a:schemeClr val="bg1">
                  <a:lumMod val="95000"/>
                </a:schemeClr>
              </a:buClr>
              <a:defRPr b="0" i="0">
                <a:solidFill>
                  <a:schemeClr val="bg1"/>
                </a:solidFill>
                <a:latin typeface="Arial" charset="0"/>
                <a:ea typeface="Arial" charset="0"/>
                <a:cs typeface="Arial" charset="0"/>
              </a:defRPr>
            </a:lvl4pPr>
            <a:lvl5pPr>
              <a:buClr>
                <a:schemeClr val="bg1">
                  <a:lumMod val="95000"/>
                </a:schemeClr>
              </a:buClr>
              <a:defRPr b="0" i="0">
                <a:solidFill>
                  <a:schemeClr val="bg1"/>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3" name="Footer Placeholder 2"/>
          <p:cNvSpPr>
            <a:spLocks noGrp="1"/>
          </p:cNvSpPr>
          <p:nvPr>
            <p:ph type="ftr" sz="quarter" idx="10"/>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10" name="Picture 9"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21909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rgbClr val="323232"/>
                </a:solidFill>
                <a:latin typeface="Arial Black" charset="0"/>
                <a:ea typeface="Arial Black" charset="0"/>
                <a:cs typeface="Arial Black" charset="0"/>
              </a:defRPr>
            </a:lvl1pPr>
          </a:lstStyle>
          <a:p>
            <a:r>
              <a:rPr lang="en-US"/>
              <a:t>CLICK TO EDIT MASTER TITLE STYLE</a:t>
            </a:r>
          </a:p>
        </p:txBody>
      </p:sp>
    </p:spTree>
    <p:extLst>
      <p:ext uri="{BB962C8B-B14F-4D97-AF65-F5344CB8AC3E}">
        <p14:creationId xmlns:p14="http://schemas.microsoft.com/office/powerpoint/2010/main" val="137718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chemeClr val="bg1"/>
                </a:solidFill>
                <a:latin typeface="Arial Black" charset="0"/>
                <a:ea typeface="Arial Black" charset="0"/>
                <a:cs typeface="Arial Black" charset="0"/>
              </a:defRPr>
            </a:lvl1pPr>
          </a:lstStyle>
          <a:p>
            <a:r>
              <a:rPr lang="en-US"/>
              <a:t>CLICK TO EDIT MASTER TITLE STYLE</a:t>
            </a:r>
          </a:p>
        </p:txBody>
      </p:sp>
    </p:spTree>
    <p:extLst>
      <p:ext uri="{BB962C8B-B14F-4D97-AF65-F5344CB8AC3E}">
        <p14:creationId xmlns:p14="http://schemas.microsoft.com/office/powerpoint/2010/main" val="164195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4" name="Picture 3"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0646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cap="all" baseline="0">
                <a:solidFill>
                  <a:srgbClr val="22232F"/>
                </a:solidFill>
                <a:latin typeface="Arial Black" charset="0"/>
                <a:ea typeface="Arial Black" charset="0"/>
                <a:cs typeface="Arial Black" charset="0"/>
              </a:defRPr>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595959"/>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7" name="Slide Number Placeholder 6"/>
          <p:cNvSpPr>
            <a:spLocks noGrp="1"/>
          </p:cNvSpPr>
          <p:nvPr>
            <p:ph type="sldNum" sz="quarter" idx="12"/>
          </p:nvPr>
        </p:nvSpPr>
        <p:spPr/>
        <p:txBody>
          <a:bodyPr/>
          <a:lstStyle>
            <a:lvl1pPr algn="l">
              <a:defRPr/>
            </a:lvl1pPr>
          </a:lstStyle>
          <a:p>
            <a:fld id="{3FDB74AC-D144-DD42-88B1-786F0F2BF277}" type="slidenum">
              <a:rPr lang="en-US" smtClean="0"/>
              <a:pPr/>
              <a:t>‹#›</a:t>
            </a:fld>
            <a:endParaRPr lang="en-US"/>
          </a:p>
        </p:txBody>
      </p:sp>
      <p:sp>
        <p:nvSpPr>
          <p:cNvPr id="9"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8" name="Picture 7"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43945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660531" y="6356350"/>
            <a:ext cx="4870938"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2030EA8A-DA75-3443-B9EE-A63E33F4F203}" type="slidenum">
              <a:rPr lang="en-US" smtClean="0"/>
              <a:pPr/>
              <a:t>‹#›</a:t>
            </a:fld>
            <a:endParaRPr lang="en-US"/>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8" r:id="rId4"/>
    <p:sldLayoutId id="2147483662" r:id="rId5"/>
    <p:sldLayoutId id="2147483651" r:id="rId6"/>
    <p:sldLayoutId id="2147483659" r:id="rId7"/>
    <p:sldLayoutId id="2147483655" r:id="rId8"/>
    <p:sldLayoutId id="214748365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3359EC"/>
        </a:buClr>
        <a:buFont typeface="Arial" charset="0"/>
        <a:buChar char="•"/>
        <a:defRPr sz="2800" kern="1200">
          <a:solidFill>
            <a:srgbClr val="323232"/>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charset="0"/>
        <a:buChar char="•"/>
        <a:defRPr sz="2400" kern="1200">
          <a:solidFill>
            <a:srgbClr val="323232"/>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charset="0"/>
        <a:buChar char="•"/>
        <a:defRPr sz="2000" kern="1200">
          <a:solidFill>
            <a:srgbClr val="323232"/>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charset="0"/>
        <a:buChar char="•"/>
        <a:defRPr sz="1800" kern="1200">
          <a:solidFill>
            <a:srgbClr val="323232"/>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charset="0"/>
        <a:buChar char="•"/>
        <a:defRPr sz="1800" kern="1200">
          <a:solidFill>
            <a:srgbClr val="32323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bbc.com/news/disability-41733769"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channel/UCDdi0yUyGW1PKzYXaIACnu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2.jpg"/><Relationship Id="rId3" Type="http://schemas.openxmlformats.org/officeDocument/2006/relationships/hyperlink" Target="mailto:Jim.Griesemer@LevelAccess.com" TargetMode="External"/><Relationship Id="rId7" Type="http://schemas.openxmlformats.org/officeDocument/2006/relationships/hyperlink" Target="https://www.linkedin.com/company/level-access" TargetMode="External"/><Relationship Id="rId12" Type="http://schemas.openxmlformats.org/officeDocument/2006/relationships/hyperlink" Target="https://www.levelaccess.com/csun18/" TargetMode="External"/><Relationship Id="rId2" Type="http://schemas.openxmlformats.org/officeDocument/2006/relationships/hyperlink" Target="mailto:Derek.Featherstone@LevelAccess.com" TargetMode="External"/><Relationship Id="rId1" Type="http://schemas.openxmlformats.org/officeDocument/2006/relationships/slideLayout" Target="../slideLayouts/slideLayout3.xml"/><Relationship Id="rId6" Type="http://schemas.openxmlformats.org/officeDocument/2006/relationships/image" Target="../media/image39.jpeg"/><Relationship Id="rId11" Type="http://schemas.openxmlformats.org/officeDocument/2006/relationships/hyperlink" Target="https://www.levelaccess.com/blog/" TargetMode="External"/><Relationship Id="rId5" Type="http://schemas.openxmlformats.org/officeDocument/2006/relationships/hyperlink" Target="https://twitter.com/LevelAccessA11y" TargetMode="External"/><Relationship Id="rId10" Type="http://schemas.openxmlformats.org/officeDocument/2006/relationships/image" Target="../media/image41.png"/><Relationship Id="rId4" Type="http://schemas.openxmlformats.org/officeDocument/2006/relationships/image" Target="../media/image38.jpeg"/><Relationship Id="rId9" Type="http://schemas.openxmlformats.org/officeDocument/2006/relationships/hyperlink" Target="https://www.facebook.com/LevelAccessA11y/" TargetMode="External"/><Relationship Id="rId14" Type="http://schemas.openxmlformats.org/officeDocument/2006/relationships/image" Target="../media/image43.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jpg"/><Relationship Id="rId12" Type="http://schemas.openxmlformats.org/officeDocument/2006/relationships/image" Target="../media/image22.png"/><Relationship Id="rId2" Type="http://schemas.openxmlformats.org/officeDocument/2006/relationships/notesSlide" Target="../notesSlides/notesSlide8.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779818" y="1122362"/>
            <a:ext cx="5888182" cy="2754901"/>
          </a:xfrm>
        </p:spPr>
        <p:txBody>
          <a:bodyPr anchor="b">
            <a:normAutofit fontScale="90000"/>
          </a:bodyPr>
          <a:lstStyle/>
          <a:p>
            <a:r>
              <a:rPr lang="en-US" cap="none" dirty="0"/>
              <a:t>A11Y Matters: Effective UX Design Includes Accessibility</a:t>
            </a:r>
            <a:endParaRPr lang="en-US" dirty="0"/>
          </a:p>
        </p:txBody>
      </p:sp>
      <p:sp>
        <p:nvSpPr>
          <p:cNvPr id="11" name="Subtitle 10"/>
          <p:cNvSpPr>
            <a:spLocks noGrp="1"/>
          </p:cNvSpPr>
          <p:nvPr>
            <p:ph type="subTitle" idx="1"/>
          </p:nvPr>
        </p:nvSpPr>
        <p:spPr>
          <a:xfrm>
            <a:off x="4779818" y="4045387"/>
            <a:ext cx="5888182" cy="969962"/>
          </a:xfrm>
        </p:spPr>
        <p:txBody>
          <a:bodyPr/>
          <a:lstStyle/>
          <a:p>
            <a:r>
              <a:rPr lang="en-US" dirty="0">
                <a:solidFill>
                  <a:srgbClr val="000000"/>
                </a:solidFill>
              </a:rPr>
              <a:t>Presented By: </a:t>
            </a:r>
          </a:p>
          <a:p>
            <a:r>
              <a:rPr lang="en-US" dirty="0">
                <a:solidFill>
                  <a:srgbClr val="000000"/>
                </a:solidFill>
              </a:rPr>
              <a:t>Derek Featherstone &amp; Jim </a:t>
            </a:r>
            <a:r>
              <a:rPr lang="en-US" dirty="0" err="1">
                <a:solidFill>
                  <a:srgbClr val="000000"/>
                </a:solidFill>
              </a:rPr>
              <a:t>Griesemer</a:t>
            </a:r>
            <a:endParaRPr lang="en-US" dirty="0">
              <a:solidFill>
                <a:srgbClr val="000000"/>
              </a:solidFill>
            </a:endParaRPr>
          </a:p>
        </p:txBody>
      </p:sp>
      <p:sp>
        <p:nvSpPr>
          <p:cNvPr id="5" name="Subtitle 4">
            <a:extLst>
              <a:ext uri="{FF2B5EF4-FFF2-40B4-BE49-F238E27FC236}">
                <a16:creationId xmlns:a16="http://schemas.microsoft.com/office/drawing/2014/main" id="{32777B78-87C9-46C7-A214-617030D53635}"/>
              </a:ext>
            </a:extLst>
          </p:cNvPr>
          <p:cNvSpPr txBox="1">
            <a:spLocks/>
          </p:cNvSpPr>
          <p:nvPr/>
        </p:nvSpPr>
        <p:spPr>
          <a:xfrm>
            <a:off x="3702216" y="5412259"/>
            <a:ext cx="5005821" cy="1445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i="1" dirty="0">
                <a:solidFill>
                  <a:srgbClr val="000000"/>
                </a:solidFill>
              </a:rPr>
              <a:t>CSUN 2018 Assistive</a:t>
            </a:r>
            <a:br>
              <a:rPr lang="en-US" sz="2000" i="1" dirty="0">
                <a:solidFill>
                  <a:srgbClr val="000000"/>
                </a:solidFill>
              </a:rPr>
            </a:br>
            <a:r>
              <a:rPr lang="en-US" sz="2000" i="1" dirty="0">
                <a:solidFill>
                  <a:srgbClr val="000000"/>
                </a:solidFill>
              </a:rPr>
              <a:t>Technology Conference</a:t>
            </a:r>
          </a:p>
          <a:p>
            <a:r>
              <a:rPr lang="en-US" sz="2000" dirty="0">
                <a:solidFill>
                  <a:srgbClr val="000000"/>
                </a:solidFill>
              </a:rPr>
              <a:t>March 23, 2018</a:t>
            </a:r>
          </a:p>
        </p:txBody>
      </p:sp>
    </p:spTree>
    <p:extLst>
      <p:ext uri="{BB962C8B-B14F-4D97-AF65-F5344CB8AC3E}">
        <p14:creationId xmlns:p14="http://schemas.microsoft.com/office/powerpoint/2010/main" val="91517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10</a:t>
            </a:fld>
            <a:endParaRPr lang="en-US"/>
          </a:p>
        </p:txBody>
      </p:sp>
      <p:sp>
        <p:nvSpPr>
          <p:cNvPr id="2" name="TextBox 1"/>
          <p:cNvSpPr txBox="1"/>
          <p:nvPr/>
        </p:nvSpPr>
        <p:spPr>
          <a:xfrm>
            <a:off x="1961959" y="173154"/>
            <a:ext cx="8096440" cy="584775"/>
          </a:xfrm>
          <a:prstGeom prst="rect">
            <a:avLst/>
          </a:prstGeom>
          <a:noFill/>
        </p:spPr>
        <p:txBody>
          <a:bodyPr wrap="square" rtlCol="0">
            <a:spAutoFit/>
          </a:bodyPr>
          <a:lstStyle/>
          <a:p>
            <a:r>
              <a:rPr lang="en-US" sz="3200">
                <a:solidFill>
                  <a:schemeClr val="bg1"/>
                </a:solidFill>
              </a:rPr>
              <a:t>So, what do these people have in common?</a:t>
            </a:r>
          </a:p>
        </p:txBody>
      </p:sp>
      <p:pic>
        <p:nvPicPr>
          <p:cNvPr id="3" name="Picture 2" descr="Image of a screen capture of the BBC article, &quot;Thousands share their invible disabilities on Twitter.&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9042" y="925924"/>
            <a:ext cx="7149901" cy="5932075"/>
          </a:xfrm>
          <a:prstGeom prst="rect">
            <a:avLst/>
          </a:prstGeom>
        </p:spPr>
      </p:pic>
      <p:sp>
        <p:nvSpPr>
          <p:cNvPr id="4" name="TextBox 3"/>
          <p:cNvSpPr txBox="1"/>
          <p:nvPr/>
        </p:nvSpPr>
        <p:spPr>
          <a:xfrm>
            <a:off x="1961959" y="5672188"/>
            <a:ext cx="5881879" cy="400110"/>
          </a:xfrm>
          <a:prstGeom prst="rect">
            <a:avLst/>
          </a:prstGeom>
          <a:solidFill>
            <a:schemeClr val="bg1"/>
          </a:solidFill>
          <a:ln w="25400">
            <a:solidFill>
              <a:schemeClr val="tx1"/>
            </a:solidFill>
          </a:ln>
        </p:spPr>
        <p:txBody>
          <a:bodyPr wrap="square" lIns="274320" rtlCol="0">
            <a:spAutoFit/>
          </a:bodyPr>
          <a:lstStyle/>
          <a:p>
            <a:r>
              <a:rPr lang="en-US" sz="2000">
                <a:solidFill>
                  <a:schemeClr val="accent2">
                    <a:lumMod val="75000"/>
                  </a:schemeClr>
                </a:solidFill>
                <a:hlinkClick r:id="rId4"/>
              </a:rPr>
              <a:t>http://</a:t>
            </a:r>
            <a:r>
              <a:rPr lang="en-US" sz="2000" err="1">
                <a:solidFill>
                  <a:schemeClr val="accent2">
                    <a:lumMod val="75000"/>
                  </a:schemeClr>
                </a:solidFill>
                <a:hlinkClick r:id="rId4"/>
              </a:rPr>
              <a:t>www.bbc.com</a:t>
            </a:r>
            <a:r>
              <a:rPr lang="en-US" sz="2000">
                <a:solidFill>
                  <a:schemeClr val="accent2">
                    <a:lumMod val="75000"/>
                  </a:schemeClr>
                </a:solidFill>
                <a:hlinkClick r:id="rId4"/>
              </a:rPr>
              <a:t>/news/disability-41733769</a:t>
            </a:r>
            <a:endParaRPr lang="en-US" sz="2000">
              <a:solidFill>
                <a:schemeClr val="accent2">
                  <a:lumMod val="75000"/>
                </a:schemeClr>
              </a:solidFill>
            </a:endParaRPr>
          </a:p>
        </p:txBody>
      </p:sp>
    </p:spTree>
    <p:extLst>
      <p:ext uri="{BB962C8B-B14F-4D97-AF65-F5344CB8AC3E}">
        <p14:creationId xmlns:p14="http://schemas.microsoft.com/office/powerpoint/2010/main" val="176616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4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3875"/>
            <a:ext cx="10515600" cy="637198"/>
          </a:xfrm>
        </p:spPr>
        <p:txBody>
          <a:bodyPr anchor="b"/>
          <a:lstStyle/>
          <a:p>
            <a:r>
              <a:rPr lang="en-US" dirty="0">
                <a:solidFill>
                  <a:srgbClr val="000000"/>
                </a:solidFill>
              </a:rPr>
              <a:t>Appearance is Not a Criteria</a:t>
            </a:r>
          </a:p>
        </p:txBody>
      </p:sp>
      <p:sp>
        <p:nvSpPr>
          <p:cNvPr id="3" name="Content Placeholder 2"/>
          <p:cNvSpPr>
            <a:spLocks noGrp="1"/>
          </p:cNvSpPr>
          <p:nvPr>
            <p:ph idx="1"/>
          </p:nvPr>
        </p:nvSpPr>
        <p:spPr>
          <a:xfrm>
            <a:off x="838200" y="1663211"/>
            <a:ext cx="10515600" cy="4680439"/>
          </a:xfrm>
        </p:spPr>
        <p:txBody>
          <a:bodyPr>
            <a:normAutofit/>
          </a:bodyPr>
          <a:lstStyle/>
          <a:p>
            <a:r>
              <a:rPr lang="en-US" dirty="0">
                <a:solidFill>
                  <a:srgbClr val="000000"/>
                </a:solidFill>
              </a:rPr>
              <a:t>Thousands shared photos of themselves on Twitter with the hash tag, “</a:t>
            </a:r>
            <a:r>
              <a:rPr lang="en-US" i="1" dirty="0">
                <a:solidFill>
                  <a:srgbClr val="000000"/>
                </a:solidFill>
              </a:rPr>
              <a:t>#</a:t>
            </a:r>
            <a:r>
              <a:rPr lang="en-US" i="1" dirty="0" err="1">
                <a:solidFill>
                  <a:srgbClr val="000000"/>
                </a:solidFill>
              </a:rPr>
              <a:t>InvisiblyDisabledLooksLike</a:t>
            </a:r>
            <a:r>
              <a:rPr lang="en-US" dirty="0">
                <a:solidFill>
                  <a:srgbClr val="000000"/>
                </a:solidFill>
              </a:rPr>
              <a:t>”.</a:t>
            </a:r>
          </a:p>
          <a:p>
            <a:r>
              <a:rPr lang="en-US" dirty="0">
                <a:solidFill>
                  <a:srgbClr val="000000"/>
                </a:solidFill>
              </a:rPr>
              <a:t>The continuing stigma of disability likely prevented far more from tweeting.</a:t>
            </a:r>
          </a:p>
          <a:p>
            <a:pPr marL="0" indent="0">
              <a:buNone/>
            </a:pPr>
            <a:endParaRPr lang="en-US" b="1" dirty="0">
              <a:solidFill>
                <a:srgbClr val="000000"/>
              </a:solidFill>
            </a:endParaRPr>
          </a:p>
          <a:p>
            <a:pPr marL="0" indent="0">
              <a:buNone/>
            </a:pPr>
            <a:r>
              <a:rPr lang="en-US" b="1" dirty="0">
                <a:solidFill>
                  <a:srgbClr val="000000"/>
                </a:solidFill>
              </a:rPr>
              <a:t>What does this mean?</a:t>
            </a:r>
          </a:p>
          <a:p>
            <a:r>
              <a:rPr lang="en-US" dirty="0">
                <a:solidFill>
                  <a:srgbClr val="000000"/>
                </a:solidFill>
              </a:rPr>
              <a:t>You can’t make assumptions about people’s ability based upon appearance. </a:t>
            </a:r>
          </a:p>
          <a:p>
            <a:r>
              <a:rPr lang="en-US" dirty="0">
                <a:solidFill>
                  <a:srgbClr val="000000"/>
                </a:solidFill>
              </a:rPr>
              <a:t>And you can’t expect people to divulge that information.</a:t>
            </a:r>
          </a:p>
          <a:p>
            <a:endParaRPr lang="en-US" dirty="0">
              <a:solidFill>
                <a:srgbClr val="000000"/>
              </a:solidFill>
            </a:endParaRPr>
          </a:p>
        </p:txBody>
      </p:sp>
      <p:sp>
        <p:nvSpPr>
          <p:cNvPr id="5" name="Slide Number Placeholder 4"/>
          <p:cNvSpPr>
            <a:spLocks noGrp="1"/>
          </p:cNvSpPr>
          <p:nvPr>
            <p:ph type="sldNum" sz="quarter" idx="4"/>
          </p:nvPr>
        </p:nvSpPr>
        <p:spPr/>
        <p:txBody>
          <a:bodyPr/>
          <a:lstStyle/>
          <a:p>
            <a:fld id="{2030EA8A-DA75-3443-B9EE-A63E33F4F203}" type="slidenum">
              <a:rPr lang="en-US" smtClean="0"/>
              <a:pPr/>
              <a:t>11</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2681630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700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12</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11" name="TextBox 10"/>
          <p:cNvSpPr txBox="1"/>
          <p:nvPr/>
        </p:nvSpPr>
        <p:spPr>
          <a:xfrm>
            <a:off x="1381128" y="1685917"/>
            <a:ext cx="7119938" cy="1200329"/>
          </a:xfrm>
          <a:prstGeom prst="rect">
            <a:avLst/>
          </a:prstGeom>
          <a:noFill/>
        </p:spPr>
        <p:txBody>
          <a:bodyPr wrap="square" rtlCol="0">
            <a:spAutoFit/>
          </a:bodyPr>
          <a:lstStyle/>
          <a:p>
            <a:r>
              <a:rPr lang="en-US" sz="2400">
                <a:solidFill>
                  <a:schemeClr val="bg1"/>
                </a:solidFill>
              </a:rPr>
              <a:t>a Latin </a:t>
            </a:r>
            <a:r>
              <a:rPr lang="en-US" sz="2400" b="1">
                <a:solidFill>
                  <a:schemeClr val="bg1"/>
                </a:solidFill>
              </a:rPr>
              <a:t>prefix</a:t>
            </a:r>
            <a:r>
              <a:rPr lang="en-US" sz="2400">
                <a:solidFill>
                  <a:schemeClr val="bg1"/>
                </a:solidFill>
              </a:rPr>
              <a:t> meaning “apart,” “asunder,” “away,” “utterly,” or having a privative, negative, or reversing force</a:t>
            </a:r>
          </a:p>
        </p:txBody>
      </p:sp>
      <p:sp>
        <p:nvSpPr>
          <p:cNvPr id="12" name="TextBox 11"/>
          <p:cNvSpPr txBox="1"/>
          <p:nvPr/>
        </p:nvSpPr>
        <p:spPr>
          <a:xfrm>
            <a:off x="1381128" y="4142581"/>
            <a:ext cx="7119938" cy="830997"/>
          </a:xfrm>
          <a:prstGeom prst="rect">
            <a:avLst/>
          </a:prstGeom>
          <a:noFill/>
        </p:spPr>
        <p:txBody>
          <a:bodyPr wrap="square" rtlCol="0">
            <a:spAutoFit/>
          </a:bodyPr>
          <a:lstStyle/>
          <a:p>
            <a:r>
              <a:rPr lang="en-US" sz="2400">
                <a:solidFill>
                  <a:schemeClr val="bg1"/>
                </a:solidFill>
              </a:rPr>
              <a:t>a prefix meaning “within, in,” occurring in loanwords from Greek: energy; enthusiasm.</a:t>
            </a:r>
          </a:p>
        </p:txBody>
      </p:sp>
      <p:sp>
        <p:nvSpPr>
          <p:cNvPr id="13" name="TextBox 12"/>
          <p:cNvSpPr txBox="1"/>
          <p:nvPr/>
        </p:nvSpPr>
        <p:spPr>
          <a:xfrm>
            <a:off x="1381128" y="871549"/>
            <a:ext cx="2747960" cy="707886"/>
          </a:xfrm>
          <a:prstGeom prst="rect">
            <a:avLst/>
          </a:prstGeom>
          <a:noFill/>
        </p:spPr>
        <p:txBody>
          <a:bodyPr wrap="square" rtlCol="0">
            <a:spAutoFit/>
          </a:bodyPr>
          <a:lstStyle/>
          <a:p>
            <a:r>
              <a:rPr lang="en-US" sz="4000" b="1">
                <a:solidFill>
                  <a:schemeClr val="bg1"/>
                </a:solidFill>
              </a:rPr>
              <a:t>DIS -</a:t>
            </a:r>
          </a:p>
        </p:txBody>
      </p:sp>
      <p:sp>
        <p:nvSpPr>
          <p:cNvPr id="14" name="TextBox 13"/>
          <p:cNvSpPr txBox="1"/>
          <p:nvPr/>
        </p:nvSpPr>
        <p:spPr>
          <a:xfrm>
            <a:off x="1381128" y="3434695"/>
            <a:ext cx="2747960" cy="707886"/>
          </a:xfrm>
          <a:prstGeom prst="rect">
            <a:avLst/>
          </a:prstGeom>
          <a:noFill/>
        </p:spPr>
        <p:txBody>
          <a:bodyPr wrap="square" rtlCol="0">
            <a:spAutoFit/>
          </a:bodyPr>
          <a:lstStyle/>
          <a:p>
            <a:r>
              <a:rPr lang="en-US" sz="4000" b="1">
                <a:solidFill>
                  <a:schemeClr val="bg1"/>
                </a:solidFill>
              </a:rPr>
              <a:t>EN -</a:t>
            </a:r>
          </a:p>
        </p:txBody>
      </p:sp>
    </p:spTree>
    <p:extLst>
      <p:ext uri="{BB962C8B-B14F-4D97-AF65-F5344CB8AC3E}">
        <p14:creationId xmlns:p14="http://schemas.microsoft.com/office/powerpoint/2010/main" val="113888336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1474"/>
            <a:ext cx="10515600" cy="793475"/>
          </a:xfrm>
        </p:spPr>
        <p:txBody>
          <a:bodyPr anchor="b"/>
          <a:lstStyle/>
          <a:p>
            <a:r>
              <a:rPr lang="en-US" dirty="0">
                <a:solidFill>
                  <a:srgbClr val="000000"/>
                </a:solidFill>
              </a:rPr>
              <a:t>Ability is not an either/or criteria</a:t>
            </a:r>
          </a:p>
        </p:txBody>
      </p:sp>
      <p:sp>
        <p:nvSpPr>
          <p:cNvPr id="3" name="Content Placeholder 2"/>
          <p:cNvSpPr>
            <a:spLocks noGrp="1"/>
          </p:cNvSpPr>
          <p:nvPr>
            <p:ph idx="1"/>
          </p:nvPr>
        </p:nvSpPr>
        <p:spPr>
          <a:xfrm>
            <a:off x="838200" y="1644162"/>
            <a:ext cx="10515600" cy="2627802"/>
          </a:xfrm>
        </p:spPr>
        <p:txBody>
          <a:bodyPr>
            <a:normAutofit/>
          </a:bodyPr>
          <a:lstStyle/>
          <a:p>
            <a:r>
              <a:rPr lang="en-US" dirty="0">
                <a:solidFill>
                  <a:srgbClr val="000000"/>
                </a:solidFill>
              </a:rPr>
              <a:t>The present culture conceptualizes people as being either enabled or disabled, a crude and inaccurate relegation.</a:t>
            </a:r>
          </a:p>
          <a:p>
            <a:r>
              <a:rPr lang="en-US" dirty="0">
                <a:solidFill>
                  <a:srgbClr val="000000"/>
                </a:solidFill>
              </a:rPr>
              <a:t>Ability exists on a continuum.</a:t>
            </a:r>
          </a:p>
          <a:p>
            <a:endParaRPr lang="en-US" dirty="0">
              <a:solidFill>
                <a:srgbClr val="000000"/>
              </a:solidFill>
            </a:endParaRPr>
          </a:p>
          <a:p>
            <a:pPr marL="0" indent="0">
              <a:buNone/>
            </a:pPr>
            <a:r>
              <a:rPr lang="en-US" b="1" dirty="0">
                <a:solidFill>
                  <a:srgbClr val="000000"/>
                </a:solidFill>
              </a:rPr>
              <a:t>So, what does that look like in concept?</a:t>
            </a:r>
          </a:p>
        </p:txBody>
      </p:sp>
      <p:sp>
        <p:nvSpPr>
          <p:cNvPr id="5" name="Slide Number Placeholder 4"/>
          <p:cNvSpPr>
            <a:spLocks noGrp="1"/>
          </p:cNvSpPr>
          <p:nvPr>
            <p:ph type="sldNum" sz="quarter" idx="4"/>
          </p:nvPr>
        </p:nvSpPr>
        <p:spPr/>
        <p:txBody>
          <a:bodyPr/>
          <a:lstStyle/>
          <a:p>
            <a:fld id="{2030EA8A-DA75-3443-B9EE-A63E33F4F203}" type="slidenum">
              <a:rPr lang="en-US" smtClean="0"/>
              <a:pPr/>
              <a:t>13</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53084631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descr="Image of a visualization of the linear spectrum of autism with &amp;#34;Not&amp;#34; on the left and &amp;#34;Very&amp;#34; on the right. A caption above reads, &amp;#34;Sometimes when people think of this word, they think of the autism spectrum as being like this:&amp;#34;"/>
          <p:cNvPicPr>
            <a:picLocks noChangeAspect="1"/>
          </p:cNvPicPr>
          <p:nvPr/>
        </p:nvPicPr>
        <p:blipFill>
          <a:blip r:embed="rId2"/>
          <a:stretch>
            <a:fillRect/>
          </a:stretch>
        </p:blipFill>
        <p:spPr>
          <a:xfrm>
            <a:off x="554182" y="1856719"/>
            <a:ext cx="11083636" cy="3948545"/>
          </a:xfrm>
          <a:prstGeom prst="rect">
            <a:avLst/>
          </a:prstGeom>
        </p:spPr>
      </p:pic>
      <p:sp>
        <p:nvSpPr>
          <p:cNvPr id="5" name="Title 4" hidden="1"/>
          <p:cNvSpPr>
            <a:spLocks noGrp="1"/>
          </p:cNvSpPr>
          <p:nvPr>
            <p:ph type="title" idx="4294967295"/>
          </p:nvPr>
        </p:nvSpPr>
        <p:spPr/>
        <p:txBody>
          <a:bodyPr/>
          <a:lstStyle/>
          <a:p>
            <a:r>
              <a:rPr lang="en-US" dirty="0"/>
              <a:t>Ability exists on a continuum</a:t>
            </a:r>
          </a:p>
        </p:txBody>
      </p:sp>
    </p:spTree>
    <p:extLst>
      <p:ext uri="{BB962C8B-B14F-4D97-AF65-F5344CB8AC3E}">
        <p14:creationId xmlns:p14="http://schemas.microsoft.com/office/powerpoint/2010/main" val="9337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descr="A &amp;#34;color wheel&amp;#34; visualization of autism with &amp;#34;motor skills&amp;#34; at 2:00, &amp;#34;perception&amp;#34; at 4:00, &amp;#34;executive function&amp;#34; at 6:00, &amp;#34;sensory filter&amp;#34; at 8:00, and &amp;#34;language&amp;#34; at 10:00. The visualization show black dots at those points on the wheel, closer to the center of the wheel as ability is more compromised. The visualization also shows how there points change from person to person. "/>
          <p:cNvPicPr>
            <a:picLocks noChangeAspect="1"/>
          </p:cNvPicPr>
          <p:nvPr/>
        </p:nvPicPr>
        <p:blipFill>
          <a:blip r:embed="rId2"/>
          <a:stretch>
            <a:fillRect/>
          </a:stretch>
        </p:blipFill>
        <p:spPr>
          <a:xfrm>
            <a:off x="2639616" y="404664"/>
            <a:ext cx="6864617" cy="5545991"/>
          </a:xfrm>
          <a:prstGeom prst="rect">
            <a:avLst/>
          </a:prstGeom>
        </p:spPr>
      </p:pic>
      <p:sp>
        <p:nvSpPr>
          <p:cNvPr id="3" name="Oval 2"/>
          <p:cNvSpPr/>
          <p:nvPr/>
        </p:nvSpPr>
        <p:spPr>
          <a:xfrm>
            <a:off x="6482176" y="2459686"/>
            <a:ext cx="324605" cy="324605"/>
          </a:xfrm>
          <a:prstGeom prst="ellipse">
            <a:avLst/>
          </a:prstGeom>
          <a:solidFill>
            <a:srgbClr val="0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188007" y="838452"/>
            <a:ext cx="2492990" cy="646331"/>
          </a:xfrm>
          <a:prstGeom prst="rect">
            <a:avLst/>
          </a:prstGeom>
          <a:noFill/>
        </p:spPr>
        <p:txBody>
          <a:bodyPr wrap="none" rtlCol="0">
            <a:spAutoFit/>
          </a:bodyPr>
          <a:lstStyle/>
          <a:p>
            <a:r>
              <a:rPr lang="en-US" sz="3600" dirty="0">
                <a:solidFill>
                  <a:srgbClr val="000000"/>
                </a:solidFill>
                <a:latin typeface="Arial" panose="020B0604020202020204" pitchFamily="34" charset="0"/>
                <a:ea typeface="Museo Sans 500" charset="0"/>
                <a:cs typeface="Arial" panose="020B0604020202020204" pitchFamily="34" charset="0"/>
              </a:rPr>
              <a:t>Motor skills</a:t>
            </a:r>
          </a:p>
        </p:txBody>
      </p:sp>
      <p:sp>
        <p:nvSpPr>
          <p:cNvPr id="5" name="TextBox 4"/>
          <p:cNvSpPr txBox="1"/>
          <p:nvPr/>
        </p:nvSpPr>
        <p:spPr>
          <a:xfrm>
            <a:off x="8897416" y="3429000"/>
            <a:ext cx="2390398" cy="646331"/>
          </a:xfrm>
          <a:prstGeom prst="rect">
            <a:avLst/>
          </a:prstGeom>
          <a:noFill/>
        </p:spPr>
        <p:txBody>
          <a:bodyPr wrap="none" rtlCol="0">
            <a:spAutoFit/>
          </a:bodyPr>
          <a:lstStyle/>
          <a:p>
            <a:r>
              <a:rPr lang="en-US" sz="3600" dirty="0">
                <a:solidFill>
                  <a:srgbClr val="000000"/>
                </a:solidFill>
                <a:latin typeface="Arial" panose="020B0604020202020204" pitchFamily="34" charset="0"/>
                <a:ea typeface="Museo Sans 500" charset="0"/>
                <a:cs typeface="Arial" panose="020B0604020202020204" pitchFamily="34" charset="0"/>
              </a:rPr>
              <a:t>Perception</a:t>
            </a:r>
          </a:p>
        </p:txBody>
      </p:sp>
      <p:sp>
        <p:nvSpPr>
          <p:cNvPr id="6" name="TextBox 5"/>
          <p:cNvSpPr txBox="1"/>
          <p:nvPr/>
        </p:nvSpPr>
        <p:spPr>
          <a:xfrm>
            <a:off x="4064549" y="5949280"/>
            <a:ext cx="3929281" cy="646331"/>
          </a:xfrm>
          <a:prstGeom prst="rect">
            <a:avLst/>
          </a:prstGeom>
          <a:noFill/>
        </p:spPr>
        <p:txBody>
          <a:bodyPr wrap="none" rtlCol="0">
            <a:spAutoFit/>
          </a:bodyPr>
          <a:lstStyle/>
          <a:p>
            <a:r>
              <a:rPr lang="en-US" sz="3600" dirty="0">
                <a:solidFill>
                  <a:srgbClr val="000000"/>
                </a:solidFill>
                <a:latin typeface="Arial" panose="020B0604020202020204" pitchFamily="34" charset="0"/>
                <a:ea typeface="Museo Sans 500" charset="0"/>
                <a:cs typeface="Arial" panose="020B0604020202020204" pitchFamily="34" charset="0"/>
              </a:rPr>
              <a:t>Executive function</a:t>
            </a:r>
          </a:p>
        </p:txBody>
      </p:sp>
      <p:sp>
        <p:nvSpPr>
          <p:cNvPr id="7" name="TextBox 6"/>
          <p:cNvSpPr txBox="1"/>
          <p:nvPr/>
        </p:nvSpPr>
        <p:spPr>
          <a:xfrm>
            <a:off x="417637" y="3930557"/>
            <a:ext cx="2981907" cy="646331"/>
          </a:xfrm>
          <a:prstGeom prst="rect">
            <a:avLst/>
          </a:prstGeom>
          <a:noFill/>
        </p:spPr>
        <p:txBody>
          <a:bodyPr wrap="none" rtlCol="0">
            <a:spAutoFit/>
          </a:bodyPr>
          <a:lstStyle/>
          <a:p>
            <a:r>
              <a:rPr lang="en-US" sz="3600" dirty="0">
                <a:solidFill>
                  <a:srgbClr val="000000"/>
                </a:solidFill>
                <a:latin typeface="Arial" panose="020B0604020202020204" pitchFamily="34" charset="0"/>
                <a:ea typeface="Museo Sans 500" charset="0"/>
                <a:cs typeface="Arial" panose="020B0604020202020204" pitchFamily="34" charset="0"/>
              </a:rPr>
              <a:t>Sensory filter</a:t>
            </a:r>
          </a:p>
        </p:txBody>
      </p:sp>
      <p:sp>
        <p:nvSpPr>
          <p:cNvPr id="8" name="TextBox 7"/>
          <p:cNvSpPr txBox="1"/>
          <p:nvPr/>
        </p:nvSpPr>
        <p:spPr>
          <a:xfrm>
            <a:off x="1228730" y="1083617"/>
            <a:ext cx="2274982" cy="646331"/>
          </a:xfrm>
          <a:prstGeom prst="rect">
            <a:avLst/>
          </a:prstGeom>
          <a:noFill/>
        </p:spPr>
        <p:txBody>
          <a:bodyPr wrap="none" rtlCol="0">
            <a:spAutoFit/>
          </a:bodyPr>
          <a:lstStyle/>
          <a:p>
            <a:r>
              <a:rPr lang="en-US" sz="3600" dirty="0">
                <a:solidFill>
                  <a:srgbClr val="000000"/>
                </a:solidFill>
                <a:latin typeface="Arial" panose="020B0604020202020204" pitchFamily="34" charset="0"/>
                <a:ea typeface="Museo Sans 500" charset="0"/>
                <a:cs typeface="Arial" panose="020B0604020202020204" pitchFamily="34" charset="0"/>
              </a:rPr>
              <a:t>Language</a:t>
            </a:r>
          </a:p>
        </p:txBody>
      </p:sp>
      <p:sp>
        <p:nvSpPr>
          <p:cNvPr id="10" name="Oval 9"/>
          <p:cNvSpPr/>
          <p:nvPr/>
        </p:nvSpPr>
        <p:spPr>
          <a:xfrm>
            <a:off x="8110049" y="3392426"/>
            <a:ext cx="324605" cy="324605"/>
          </a:xfrm>
          <a:prstGeom prst="ellipse">
            <a:avLst/>
          </a:prstGeom>
          <a:solidFill>
            <a:srgbClr val="0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909621" y="4414585"/>
            <a:ext cx="324605" cy="324605"/>
          </a:xfrm>
          <a:prstGeom prst="ellipse">
            <a:avLst/>
          </a:prstGeom>
          <a:solidFill>
            <a:srgbClr val="0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443911" y="3266697"/>
            <a:ext cx="324605" cy="324605"/>
          </a:xfrm>
          <a:prstGeom prst="ellipse">
            <a:avLst/>
          </a:prstGeom>
          <a:solidFill>
            <a:srgbClr val="0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367808" y="1736242"/>
            <a:ext cx="324605" cy="324605"/>
          </a:xfrm>
          <a:prstGeom prst="ellipse">
            <a:avLst/>
          </a:prstGeom>
          <a:solidFill>
            <a:srgbClr val="0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hidden="1"/>
          <p:cNvSpPr>
            <a:spLocks noGrp="1"/>
          </p:cNvSpPr>
          <p:nvPr>
            <p:ph type="title" idx="4294967295"/>
          </p:nvPr>
        </p:nvSpPr>
        <p:spPr/>
        <p:txBody>
          <a:bodyPr/>
          <a:lstStyle/>
          <a:p>
            <a:r>
              <a:rPr lang="en-US" dirty="0"/>
              <a:t>Sample spectrum</a:t>
            </a:r>
            <a:r>
              <a:rPr lang="en-US" baseline="0" dirty="0"/>
              <a:t> for neurodiversity</a:t>
            </a:r>
            <a:endParaRPr lang="en-US" dirty="0"/>
          </a:p>
        </p:txBody>
      </p:sp>
    </p:spTree>
    <p:extLst>
      <p:ext uri="{BB962C8B-B14F-4D97-AF65-F5344CB8AC3E}">
        <p14:creationId xmlns:p14="http://schemas.microsoft.com/office/powerpoint/2010/main" val="39336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1.875E-6 4.07407E-6 L 0.07917 -0.1176 " pathEditMode="relative" rAng="0" ptsTypes="AA">
                                      <p:cBhvr>
                                        <p:cTn id="35" dur="1000" fill="hold"/>
                                        <p:tgtEl>
                                          <p:spTgt spid="3"/>
                                        </p:tgtEl>
                                        <p:attrNameLst>
                                          <p:attrName>ppt_x</p:attrName>
                                          <p:attrName>ppt_y</p:attrName>
                                        </p:attrNameLst>
                                      </p:cBhvr>
                                      <p:rCtr x="3958" y="-5880"/>
                                    </p:animMotion>
                                  </p:childTnLst>
                                </p:cTn>
                              </p:par>
                              <p:par>
                                <p:cTn id="36" presetID="42" presetClass="path" presetSubtype="0" accel="50000" decel="50000" fill="hold" grpId="1" nodeType="withEffect">
                                  <p:stCondLst>
                                    <p:cond delay="0"/>
                                  </p:stCondLst>
                                  <p:childTnLst>
                                    <p:animMotion origin="layout" path="M 4.375E-6 2.96296E-6 L -0.07227 -0.02361 " pathEditMode="relative" rAng="0" ptsTypes="AA">
                                      <p:cBhvr>
                                        <p:cTn id="37" dur="1000" fill="hold"/>
                                        <p:tgtEl>
                                          <p:spTgt spid="10"/>
                                        </p:tgtEl>
                                        <p:attrNameLst>
                                          <p:attrName>ppt_x</p:attrName>
                                          <p:attrName>ppt_y</p:attrName>
                                        </p:attrNameLst>
                                      </p:cBhvr>
                                      <p:rCtr x="-3620" y="-1181"/>
                                    </p:animMotion>
                                  </p:childTnLst>
                                </p:cTn>
                              </p:par>
                              <p:par>
                                <p:cTn id="38" presetID="42" presetClass="path" presetSubtype="0" accel="50000" decel="50000" fill="hold" grpId="1" nodeType="withEffect">
                                  <p:stCondLst>
                                    <p:cond delay="0"/>
                                  </p:stCondLst>
                                  <p:childTnLst>
                                    <p:animMotion origin="layout" path="M 3.125E-6 -1.11111E-6 L -0.00391 0.10602 " pathEditMode="relative" rAng="0" ptsTypes="AA">
                                      <p:cBhvr>
                                        <p:cTn id="39" dur="1000" fill="hold"/>
                                        <p:tgtEl>
                                          <p:spTgt spid="11"/>
                                        </p:tgtEl>
                                        <p:attrNameLst>
                                          <p:attrName>ppt_x</p:attrName>
                                          <p:attrName>ppt_y</p:attrName>
                                        </p:attrNameLst>
                                      </p:cBhvr>
                                      <p:rCtr x="-195" y="5301"/>
                                    </p:animMotion>
                                  </p:childTnLst>
                                </p:cTn>
                              </p:par>
                              <p:par>
                                <p:cTn id="40" presetID="42" presetClass="path" presetSubtype="0" accel="50000" decel="50000" fill="hold" grpId="1" nodeType="withEffect">
                                  <p:stCondLst>
                                    <p:cond delay="0"/>
                                  </p:stCondLst>
                                  <p:childTnLst>
                                    <p:animMotion origin="layout" path="M 4.375E-6 0 L -0.06016 0.06296 " pathEditMode="relative" rAng="0" ptsTypes="AA">
                                      <p:cBhvr>
                                        <p:cTn id="41" dur="1000" fill="hold"/>
                                        <p:tgtEl>
                                          <p:spTgt spid="12"/>
                                        </p:tgtEl>
                                        <p:attrNameLst>
                                          <p:attrName>ppt_x</p:attrName>
                                          <p:attrName>ppt_y</p:attrName>
                                        </p:attrNameLst>
                                      </p:cBhvr>
                                      <p:rCtr x="-3008" y="3148"/>
                                    </p:animMotion>
                                  </p:childTnLst>
                                </p:cTn>
                              </p:par>
                              <p:par>
                                <p:cTn id="42" presetID="42" presetClass="path" presetSubtype="0" accel="50000" decel="50000" fill="hold" grpId="1" nodeType="withEffect">
                                  <p:stCondLst>
                                    <p:cond delay="0"/>
                                  </p:stCondLst>
                                  <p:childTnLst>
                                    <p:animMotion origin="layout" path="M -4.375E-6 -1.85185E-6 L 0.06355 0.08171 " pathEditMode="relative" rAng="0" ptsTypes="AA">
                                      <p:cBhvr>
                                        <p:cTn id="43" dur="1000" fill="hold"/>
                                        <p:tgtEl>
                                          <p:spTgt spid="13"/>
                                        </p:tgtEl>
                                        <p:attrNameLst>
                                          <p:attrName>ppt_x</p:attrName>
                                          <p:attrName>ppt_y</p:attrName>
                                        </p:attrNameLst>
                                      </p:cBhvr>
                                      <p:rCtr x="3177" y="4074"/>
                                    </p:animMotion>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2" nodeType="clickEffect">
                                  <p:stCondLst>
                                    <p:cond delay="0"/>
                                  </p:stCondLst>
                                  <p:childTnLst>
                                    <p:animMotion origin="layout" path="M 0.06355 0.08171 L 0.03399 0.04468 " pathEditMode="relative" rAng="0" ptsTypes="AA">
                                      <p:cBhvr>
                                        <p:cTn id="47" dur="1000" fill="hold"/>
                                        <p:tgtEl>
                                          <p:spTgt spid="13"/>
                                        </p:tgtEl>
                                        <p:attrNameLst>
                                          <p:attrName>ppt_x</p:attrName>
                                          <p:attrName>ppt_y</p:attrName>
                                        </p:attrNameLst>
                                      </p:cBhvr>
                                      <p:rCtr x="-1484" y="-1852"/>
                                    </p:animMotion>
                                  </p:childTnLst>
                                </p:cTn>
                              </p:par>
                              <p:par>
                                <p:cTn id="48" presetID="42" presetClass="path" presetSubtype="0" accel="50000" decel="50000" fill="hold" grpId="2" nodeType="withEffect">
                                  <p:stCondLst>
                                    <p:cond delay="0"/>
                                  </p:stCondLst>
                                  <p:childTnLst>
                                    <p:animMotion origin="layout" path="M 0.07917 -0.1176 L 0.05547 -0.08172 " pathEditMode="relative" rAng="0" ptsTypes="AA">
                                      <p:cBhvr>
                                        <p:cTn id="49" dur="1000" fill="hold"/>
                                        <p:tgtEl>
                                          <p:spTgt spid="3"/>
                                        </p:tgtEl>
                                        <p:attrNameLst>
                                          <p:attrName>ppt_x</p:attrName>
                                          <p:attrName>ppt_y</p:attrName>
                                        </p:attrNameLst>
                                      </p:cBhvr>
                                      <p:rCtr x="-1185" y="1782"/>
                                    </p:animMotion>
                                  </p:childTnLst>
                                </p:cTn>
                              </p:par>
                              <p:par>
                                <p:cTn id="50" presetID="42" presetClass="path" presetSubtype="0" accel="50000" decel="50000" fill="hold" grpId="2" nodeType="withEffect">
                                  <p:stCondLst>
                                    <p:cond delay="0"/>
                                  </p:stCondLst>
                                  <p:childTnLst>
                                    <p:animMotion origin="layout" path="M -0.07227 -0.02361 L -0.11355 -0.0419 " pathEditMode="relative" rAng="0" ptsTypes="AA">
                                      <p:cBhvr>
                                        <p:cTn id="51" dur="1000" fill="hold"/>
                                        <p:tgtEl>
                                          <p:spTgt spid="10"/>
                                        </p:tgtEl>
                                        <p:attrNameLst>
                                          <p:attrName>ppt_x</p:attrName>
                                          <p:attrName>ppt_y</p:attrName>
                                        </p:attrNameLst>
                                      </p:cBhvr>
                                      <p:rCtr x="-2070" y="-926"/>
                                    </p:animMotion>
                                  </p:childTnLst>
                                </p:cTn>
                              </p:par>
                              <p:par>
                                <p:cTn id="52" presetID="42" presetClass="path" presetSubtype="0" accel="50000" decel="50000" fill="hold" grpId="2" nodeType="withEffect">
                                  <p:stCondLst>
                                    <p:cond delay="0"/>
                                  </p:stCondLst>
                                  <p:childTnLst>
                                    <p:animMotion origin="layout" path="M -0.00391 0.10602 L 0.00195 -0.12546 " pathEditMode="relative" rAng="0" ptsTypes="AA">
                                      <p:cBhvr>
                                        <p:cTn id="53" dur="1000" fill="hold"/>
                                        <p:tgtEl>
                                          <p:spTgt spid="11"/>
                                        </p:tgtEl>
                                        <p:attrNameLst>
                                          <p:attrName>ppt_x</p:attrName>
                                          <p:attrName>ppt_y</p:attrName>
                                        </p:attrNameLst>
                                      </p:cBhvr>
                                      <p:rCtr x="286" y="-11574"/>
                                    </p:animMotion>
                                  </p:childTnLst>
                                </p:cTn>
                              </p:par>
                              <p:par>
                                <p:cTn id="54" presetID="42" presetClass="path" presetSubtype="0" accel="50000" decel="50000" fill="hold" grpId="2" nodeType="withEffect">
                                  <p:stCondLst>
                                    <p:cond delay="0"/>
                                  </p:stCondLst>
                                  <p:childTnLst>
                                    <p:animMotion origin="layout" path="M -0.06016 0.06296 L -0.10743 0.09421 " pathEditMode="relative" rAng="0" ptsTypes="AA">
                                      <p:cBhvr>
                                        <p:cTn id="55" dur="1000" fill="hold"/>
                                        <p:tgtEl>
                                          <p:spTgt spid="12"/>
                                        </p:tgtEl>
                                        <p:attrNameLst>
                                          <p:attrName>ppt_x</p:attrName>
                                          <p:attrName>ppt_y</p:attrName>
                                        </p:attrNameLst>
                                      </p:cBhvr>
                                      <p:rCtr x="-2370" y="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4" grpId="0"/>
      <p:bldP spid="5" grpId="0"/>
      <p:bldP spid="6" grpId="0"/>
      <p:bldP spid="7" grpId="0"/>
      <p:bldP spid="8" grpId="0"/>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16</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2" name="Picture 1" descr="Image of the Greek character Pi, and the mathematical constant it represen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00" y="2032000"/>
            <a:ext cx="2921000" cy="2781300"/>
          </a:xfrm>
          <a:prstGeom prst="rect">
            <a:avLst/>
          </a:prstGeom>
        </p:spPr>
      </p:pic>
    </p:spTree>
    <p:extLst>
      <p:ext uri="{BB962C8B-B14F-4D97-AF65-F5344CB8AC3E}">
        <p14:creationId xmlns:p14="http://schemas.microsoft.com/office/powerpoint/2010/main" val="19549244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5775"/>
            <a:ext cx="10515600" cy="637198"/>
          </a:xfrm>
        </p:spPr>
        <p:txBody>
          <a:bodyPr anchor="b"/>
          <a:lstStyle/>
          <a:p>
            <a:r>
              <a:rPr lang="en-US" dirty="0"/>
              <a:t>Ability is not a constant</a:t>
            </a:r>
          </a:p>
        </p:txBody>
      </p:sp>
      <p:sp>
        <p:nvSpPr>
          <p:cNvPr id="3" name="Content Placeholder 2"/>
          <p:cNvSpPr>
            <a:spLocks noGrp="1"/>
          </p:cNvSpPr>
          <p:nvPr>
            <p:ph idx="1"/>
          </p:nvPr>
        </p:nvSpPr>
        <p:spPr>
          <a:xfrm>
            <a:off x="838200" y="1644162"/>
            <a:ext cx="10515600" cy="1962638"/>
          </a:xfrm>
        </p:spPr>
        <p:txBody>
          <a:bodyPr>
            <a:normAutofit/>
          </a:bodyPr>
          <a:lstStyle/>
          <a:p>
            <a:pPr>
              <a:lnSpc>
                <a:spcPts val="3360"/>
              </a:lnSpc>
            </a:pPr>
            <a:r>
              <a:rPr lang="en-US" dirty="0">
                <a:solidFill>
                  <a:srgbClr val="000000"/>
                </a:solidFill>
              </a:rPr>
              <a:t>People who use an application are often categorized as personas -- too often, incorrectly.</a:t>
            </a:r>
          </a:p>
          <a:p>
            <a:pPr>
              <a:lnSpc>
                <a:spcPts val="3360"/>
              </a:lnSpc>
            </a:pPr>
            <a:r>
              <a:rPr lang="en-US" dirty="0">
                <a:solidFill>
                  <a:srgbClr val="000000"/>
                </a:solidFill>
              </a:rPr>
              <a:t>Personas for products are usually predicated on constancy.</a:t>
            </a:r>
          </a:p>
        </p:txBody>
      </p:sp>
      <p:sp>
        <p:nvSpPr>
          <p:cNvPr id="5" name="Slide Number Placeholder 4"/>
          <p:cNvSpPr>
            <a:spLocks noGrp="1"/>
          </p:cNvSpPr>
          <p:nvPr>
            <p:ph type="sldNum" sz="quarter" idx="4"/>
          </p:nvPr>
        </p:nvSpPr>
        <p:spPr/>
        <p:txBody>
          <a:bodyPr/>
          <a:lstStyle/>
          <a:p>
            <a:fld id="{2030EA8A-DA75-3443-B9EE-A63E33F4F203}" type="slidenum">
              <a:rPr lang="en-US" smtClean="0"/>
              <a:pPr/>
              <a:t>17</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7" name="TextBox 6"/>
          <p:cNvSpPr txBox="1"/>
          <p:nvPr/>
        </p:nvSpPr>
        <p:spPr>
          <a:xfrm>
            <a:off x="2184400" y="3375025"/>
            <a:ext cx="8874125" cy="2554545"/>
          </a:xfrm>
          <a:prstGeom prst="rect">
            <a:avLst/>
          </a:prstGeom>
          <a:noFill/>
        </p:spPr>
        <p:txBody>
          <a:bodyPr wrap="square" rtlCol="0">
            <a:spAutoFit/>
          </a:bodyPr>
          <a:lstStyle/>
          <a:p>
            <a:r>
              <a:rPr lang="en-US" sz="4000" i="1" dirty="0">
                <a:solidFill>
                  <a:srgbClr val="000000"/>
                </a:solidFill>
              </a:rPr>
              <a:t>Audience Challenge: Assume you are defining a persona in terms of ability. With what criteria could that person’s abilities change?</a:t>
            </a:r>
          </a:p>
        </p:txBody>
      </p:sp>
    </p:spTree>
    <p:extLst>
      <p:ext uri="{BB962C8B-B14F-4D97-AF65-F5344CB8AC3E}">
        <p14:creationId xmlns:p14="http://schemas.microsoft.com/office/powerpoint/2010/main" val="140091695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7675"/>
            <a:ext cx="10896600" cy="637198"/>
          </a:xfrm>
        </p:spPr>
        <p:txBody>
          <a:bodyPr anchor="b"/>
          <a:lstStyle/>
          <a:p>
            <a:r>
              <a:rPr lang="en-US" sz="3400" dirty="0">
                <a:solidFill>
                  <a:srgbClr val="000000"/>
                </a:solidFill>
              </a:rPr>
              <a:t>Condition: Ability Can Disappear and Return</a:t>
            </a:r>
          </a:p>
        </p:txBody>
      </p:sp>
      <p:sp>
        <p:nvSpPr>
          <p:cNvPr id="3" name="Content Placeholder 2"/>
          <p:cNvSpPr>
            <a:spLocks noGrp="1"/>
          </p:cNvSpPr>
          <p:nvPr>
            <p:ph idx="1"/>
          </p:nvPr>
        </p:nvSpPr>
        <p:spPr>
          <a:xfrm>
            <a:off x="838200" y="1885950"/>
            <a:ext cx="10515600" cy="3899098"/>
          </a:xfrm>
        </p:spPr>
        <p:txBody>
          <a:bodyPr vert="horz" lIns="91440" tIns="45720" rIns="91440" bIns="45720" rtlCol="0" anchor="t">
            <a:normAutofit/>
          </a:bodyPr>
          <a:lstStyle/>
          <a:p>
            <a:pPr marL="0" indent="0">
              <a:lnSpc>
                <a:spcPct val="150000"/>
              </a:lnSpc>
              <a:buNone/>
            </a:pPr>
            <a:r>
              <a:rPr lang="en-US" i="1" dirty="0">
                <a:solidFill>
                  <a:srgbClr val="000000"/>
                </a:solidFill>
              </a:rPr>
              <a:t>"Palsies can last for days, weeks, months, or even one time, a year and a half – both my arms, a year and a half paralyzed. There's no way of knowing when something will come back or the degree to which it will come back." </a:t>
            </a:r>
          </a:p>
          <a:p>
            <a:pPr>
              <a:buNone/>
            </a:pPr>
            <a:r>
              <a:rPr lang="en-US" dirty="0">
                <a:solidFill>
                  <a:srgbClr val="000000"/>
                </a:solidFill>
                <a:hlinkClick r:id="rId3"/>
              </a:rPr>
              <a:t>-- Jessica </a:t>
            </a:r>
            <a:r>
              <a:rPr lang="en-US" dirty="0" err="1">
                <a:solidFill>
                  <a:srgbClr val="000000"/>
                </a:solidFill>
                <a:hlinkClick r:id="rId3"/>
              </a:rPr>
              <a:t>Kellgren-Fozard</a:t>
            </a:r>
            <a:endParaRPr lang="en-US" dirty="0">
              <a:solidFill>
                <a:srgbClr val="000000"/>
              </a:solidFill>
            </a:endParaRPr>
          </a:p>
          <a:p>
            <a:pPr>
              <a:buNone/>
            </a:pPr>
            <a:endParaRPr lang="en-US" dirty="0">
              <a:solidFill>
                <a:srgbClr val="000000"/>
              </a:solidFill>
            </a:endParaRPr>
          </a:p>
          <a:p>
            <a:pPr>
              <a:buNone/>
            </a:pPr>
            <a:endParaRPr lang="en-US" dirty="0">
              <a:solidFill>
                <a:srgbClr val="000000"/>
              </a:solidFill>
            </a:endParaRPr>
          </a:p>
          <a:p>
            <a:pPr marL="0" indent="0">
              <a:lnSpc>
                <a:spcPct val="150000"/>
              </a:lnSpc>
              <a:buNone/>
            </a:pPr>
            <a:endParaRPr lang="en-US" i="1" dirty="0">
              <a:solidFill>
                <a:srgbClr val="000000"/>
              </a:solidFill>
            </a:endParaRPr>
          </a:p>
        </p:txBody>
      </p:sp>
      <p:sp>
        <p:nvSpPr>
          <p:cNvPr id="5" name="Slide Number Placeholder 4"/>
          <p:cNvSpPr>
            <a:spLocks noGrp="1"/>
          </p:cNvSpPr>
          <p:nvPr>
            <p:ph type="sldNum" sz="quarter" idx="4"/>
          </p:nvPr>
        </p:nvSpPr>
        <p:spPr/>
        <p:txBody>
          <a:bodyPr/>
          <a:lstStyle/>
          <a:p>
            <a:fld id="{2030EA8A-DA75-3443-B9EE-A63E33F4F203}" type="slidenum">
              <a:rPr lang="en-US" smtClean="0"/>
              <a:pPr/>
              <a:t>18</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35725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274"/>
            <a:ext cx="10515600" cy="812525"/>
          </a:xfrm>
        </p:spPr>
        <p:txBody>
          <a:bodyPr anchor="b"/>
          <a:lstStyle/>
          <a:p>
            <a:r>
              <a:rPr lang="en-US" dirty="0">
                <a:solidFill>
                  <a:srgbClr val="000000"/>
                </a:solidFill>
              </a:rPr>
              <a:t>Time: Disability Can Happen at Any Time</a:t>
            </a:r>
          </a:p>
        </p:txBody>
      </p:sp>
      <p:sp>
        <p:nvSpPr>
          <p:cNvPr id="3" name="Content Placeholder 2"/>
          <p:cNvSpPr>
            <a:spLocks noGrp="1"/>
          </p:cNvSpPr>
          <p:nvPr>
            <p:ph idx="1"/>
          </p:nvPr>
        </p:nvSpPr>
        <p:spPr>
          <a:xfrm>
            <a:off x="838200" y="1885950"/>
            <a:ext cx="10515600" cy="3899098"/>
          </a:xfrm>
        </p:spPr>
        <p:txBody>
          <a:bodyPr vert="horz" lIns="91440" tIns="45720" rIns="91440" bIns="45720" rtlCol="0" anchor="t">
            <a:normAutofit/>
          </a:bodyPr>
          <a:lstStyle/>
          <a:p>
            <a:pPr marL="0" indent="0">
              <a:lnSpc>
                <a:spcPct val="150000"/>
              </a:lnSpc>
              <a:buNone/>
            </a:pPr>
            <a:r>
              <a:rPr lang="en-US" i="1" dirty="0">
                <a:solidFill>
                  <a:srgbClr val="000000"/>
                </a:solidFill>
              </a:rPr>
              <a:t>"Disability is something that can happen to any person at any time — and that’s a reality that’s hard to face. It’s hard to face when you are disabled, why wouldn’t it be hard to face when you are able-bodied and aware that you could become disabled?" </a:t>
            </a:r>
          </a:p>
          <a:p>
            <a:pPr>
              <a:buNone/>
            </a:pPr>
            <a:r>
              <a:rPr lang="en-US" dirty="0">
                <a:solidFill>
                  <a:srgbClr val="000000"/>
                </a:solidFill>
              </a:rPr>
              <a:t>-- Alyssa </a:t>
            </a:r>
            <a:r>
              <a:rPr lang="en-US" dirty="0" err="1">
                <a:solidFill>
                  <a:srgbClr val="000000"/>
                </a:solidFill>
              </a:rPr>
              <a:t>Armbar</a:t>
            </a:r>
            <a:r>
              <a:rPr lang="en-US" dirty="0">
                <a:solidFill>
                  <a:srgbClr val="000000"/>
                </a:solidFill>
              </a:rPr>
              <a:t> Andrews</a:t>
            </a:r>
          </a:p>
          <a:p>
            <a:pPr>
              <a:buNone/>
            </a:pPr>
            <a:endParaRPr lang="en-US" dirty="0">
              <a:solidFill>
                <a:srgbClr val="000000"/>
              </a:solidFill>
            </a:endParaRPr>
          </a:p>
          <a:p>
            <a:pPr>
              <a:buNone/>
            </a:pPr>
            <a:endParaRPr lang="en-US" dirty="0">
              <a:solidFill>
                <a:srgbClr val="000000"/>
              </a:solidFill>
            </a:endParaRPr>
          </a:p>
          <a:p>
            <a:pPr marL="0" indent="0">
              <a:lnSpc>
                <a:spcPct val="150000"/>
              </a:lnSpc>
              <a:buNone/>
            </a:pPr>
            <a:endParaRPr lang="en-US" i="1" dirty="0">
              <a:solidFill>
                <a:srgbClr val="000000"/>
              </a:solidFill>
            </a:endParaRPr>
          </a:p>
        </p:txBody>
      </p:sp>
      <p:sp>
        <p:nvSpPr>
          <p:cNvPr id="5" name="Slide Number Placeholder 4"/>
          <p:cNvSpPr>
            <a:spLocks noGrp="1"/>
          </p:cNvSpPr>
          <p:nvPr>
            <p:ph type="sldNum" sz="quarter" idx="4"/>
          </p:nvPr>
        </p:nvSpPr>
        <p:spPr/>
        <p:txBody>
          <a:bodyPr/>
          <a:lstStyle/>
          <a:p>
            <a:fld id="{2030EA8A-DA75-3443-B9EE-A63E33F4F203}" type="slidenum">
              <a:rPr lang="en-US" smtClean="0"/>
              <a:pPr/>
              <a:t>19</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292243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2</a:t>
            </a:fld>
            <a:endParaRPr lang="en-US"/>
          </a:p>
        </p:txBody>
      </p:sp>
      <p:sp>
        <p:nvSpPr>
          <p:cNvPr id="6" name="Footer Placeholder 5"/>
          <p:cNvSpPr>
            <a:spLocks noGrp="1"/>
          </p:cNvSpPr>
          <p:nvPr>
            <p:ph type="ftr" sz="quarter" idx="3"/>
          </p:nvPr>
        </p:nvSpPr>
        <p:spPr/>
        <p:txBody>
          <a:bodyPr/>
          <a:lstStyle/>
          <a:p>
            <a:r>
              <a:rPr lang="en-US" err="1"/>
              <a:t>levelaccess.com</a:t>
            </a:r>
            <a:r>
              <a:rPr lang="en-US"/>
              <a:t>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a:t>
            </a:r>
            <a:r>
              <a:rPr lang="en-US" err="1"/>
              <a:t>info@levelaccess.com</a:t>
            </a:r>
            <a:endParaRPr lang="en-US"/>
          </a:p>
        </p:txBody>
      </p:sp>
      <p:pic>
        <p:nvPicPr>
          <p:cNvPr id="7" name="Picture 6" descr="Image of a 23 year old female art and design student from the U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24" y="527369"/>
            <a:ext cx="4050792" cy="5459763"/>
          </a:xfrm>
          <a:prstGeom prst="rect">
            <a:avLst/>
          </a:prstGeom>
        </p:spPr>
      </p:pic>
    </p:spTree>
    <p:extLst>
      <p:ext uri="{BB962C8B-B14F-4D97-AF65-F5344CB8AC3E}">
        <p14:creationId xmlns:p14="http://schemas.microsoft.com/office/powerpoint/2010/main" val="160021941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rgbClr val="000000"/>
                </a:solidFill>
              </a:rPr>
              <a:t>Age: Ability Changes With Age</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Prevalence Data -- Source: U.S. Census Bureau, 2015. </a:t>
            </a:r>
          </a:p>
        </p:txBody>
      </p:sp>
      <p:graphicFrame>
        <p:nvGraphicFramePr>
          <p:cNvPr id="11" name="Content Placeholder 11"/>
          <p:cNvGraphicFramePr>
            <a:graphicFrameLocks noGrp="1"/>
          </p:cNvGraphicFramePr>
          <p:nvPr>
            <p:ph idx="1"/>
            <p:extLst>
              <p:ext uri="{D42A27DB-BD31-4B8C-83A1-F6EECF244321}">
                <p14:modId xmlns:p14="http://schemas.microsoft.com/office/powerpoint/2010/main" val="960946930"/>
              </p:ext>
            </p:extLst>
          </p:nvPr>
        </p:nvGraphicFramePr>
        <p:xfrm>
          <a:off x="564994" y="1476649"/>
          <a:ext cx="11062009" cy="4700314"/>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p:cNvSpPr>
            <a:spLocks noGrp="1"/>
          </p:cNvSpPr>
          <p:nvPr>
            <p:ph type="sldNum" sz="quarter" idx="4"/>
          </p:nvPr>
        </p:nvSpPr>
        <p:spPr/>
        <p:txBody>
          <a:bodyPr/>
          <a:lstStyle/>
          <a:p>
            <a:fld id="{2030EA8A-DA75-3443-B9EE-A63E33F4F203}" type="slidenum">
              <a:rPr lang="en-US" smtClean="0"/>
              <a:pPr/>
              <a:t>20</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21362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rgbClr val="000000"/>
                </a:solidFill>
              </a:rPr>
              <a:t>Adoption of the Internet by Age</a:t>
            </a:r>
          </a:p>
        </p:txBody>
      </p:sp>
      <p:sp>
        <p:nvSpPr>
          <p:cNvPr id="6" name="Subtitle 5" descr="Capture of chart showing the percentage of US Adults who use the internet 2000 – 2015, by age (Perrin and Duggan, 2015).&#10;"/>
          <p:cNvSpPr>
            <a:spLocks noGrp="1"/>
          </p:cNvSpPr>
          <p:nvPr>
            <p:ph type="subTitle" idx="10"/>
          </p:nvPr>
        </p:nvSpPr>
        <p:spPr/>
        <p:txBody>
          <a:bodyPr>
            <a:noAutofit/>
          </a:bodyPr>
          <a:lstStyle/>
          <a:p>
            <a:r>
              <a:rPr lang="en-US" dirty="0">
                <a:solidFill>
                  <a:srgbClr val="000000"/>
                </a:solidFill>
              </a:rPr>
              <a:t>Percentage of US Adults who use the internet 2000 – 2015, by age</a:t>
            </a:r>
          </a:p>
        </p:txBody>
      </p:sp>
      <p:sp>
        <p:nvSpPr>
          <p:cNvPr id="5" name="Slide Number Placeholder 4"/>
          <p:cNvSpPr>
            <a:spLocks noGrp="1"/>
          </p:cNvSpPr>
          <p:nvPr>
            <p:ph type="sldNum" sz="quarter" idx="4"/>
          </p:nvPr>
        </p:nvSpPr>
        <p:spPr/>
        <p:txBody>
          <a:bodyPr/>
          <a:lstStyle/>
          <a:p>
            <a:fld id="{2030EA8A-DA75-3443-B9EE-A63E33F4F203}" type="slidenum">
              <a:rPr lang="en-US" smtClean="0"/>
              <a:pPr/>
              <a:t>21</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1744571"/>
            <a:ext cx="8359547" cy="3984717"/>
          </a:xfrm>
        </p:spPr>
      </p:pic>
      <p:sp>
        <p:nvSpPr>
          <p:cNvPr id="9" name="TextBox 8"/>
          <p:cNvSpPr txBox="1"/>
          <p:nvPr/>
        </p:nvSpPr>
        <p:spPr>
          <a:xfrm>
            <a:off x="10115551" y="1744515"/>
            <a:ext cx="800100" cy="369332"/>
          </a:xfrm>
          <a:prstGeom prst="rect">
            <a:avLst/>
          </a:prstGeom>
          <a:noFill/>
        </p:spPr>
        <p:txBody>
          <a:bodyPr wrap="square" rtlCol="0">
            <a:spAutoFit/>
          </a:bodyPr>
          <a:lstStyle/>
          <a:p>
            <a:r>
              <a:rPr lang="en-US" b="1"/>
              <a:t>18-29</a:t>
            </a:r>
          </a:p>
        </p:txBody>
      </p:sp>
      <p:sp>
        <p:nvSpPr>
          <p:cNvPr id="12" name="TextBox 11"/>
          <p:cNvSpPr txBox="1"/>
          <p:nvPr/>
        </p:nvSpPr>
        <p:spPr>
          <a:xfrm>
            <a:off x="10129839" y="2113847"/>
            <a:ext cx="800100" cy="369332"/>
          </a:xfrm>
          <a:prstGeom prst="rect">
            <a:avLst/>
          </a:prstGeom>
          <a:noFill/>
        </p:spPr>
        <p:txBody>
          <a:bodyPr wrap="square" rtlCol="0">
            <a:spAutoFit/>
          </a:bodyPr>
          <a:lstStyle/>
          <a:p>
            <a:r>
              <a:rPr lang="en-US" b="1"/>
              <a:t>30-49</a:t>
            </a:r>
          </a:p>
        </p:txBody>
      </p:sp>
      <p:sp>
        <p:nvSpPr>
          <p:cNvPr id="13" name="TextBox 12"/>
          <p:cNvSpPr txBox="1"/>
          <p:nvPr/>
        </p:nvSpPr>
        <p:spPr>
          <a:xfrm>
            <a:off x="10129839" y="2483179"/>
            <a:ext cx="800100" cy="369332"/>
          </a:xfrm>
          <a:prstGeom prst="rect">
            <a:avLst/>
          </a:prstGeom>
          <a:noFill/>
        </p:spPr>
        <p:txBody>
          <a:bodyPr wrap="square" rtlCol="0">
            <a:spAutoFit/>
          </a:bodyPr>
          <a:lstStyle/>
          <a:p>
            <a:r>
              <a:rPr lang="en-US" b="1"/>
              <a:t>50-54</a:t>
            </a:r>
          </a:p>
        </p:txBody>
      </p:sp>
      <p:sp>
        <p:nvSpPr>
          <p:cNvPr id="14" name="TextBox 13"/>
          <p:cNvSpPr txBox="1"/>
          <p:nvPr/>
        </p:nvSpPr>
        <p:spPr>
          <a:xfrm>
            <a:off x="10129839" y="3120377"/>
            <a:ext cx="800100" cy="369332"/>
          </a:xfrm>
          <a:prstGeom prst="rect">
            <a:avLst/>
          </a:prstGeom>
          <a:noFill/>
        </p:spPr>
        <p:txBody>
          <a:bodyPr wrap="square" rtlCol="0">
            <a:spAutoFit/>
          </a:bodyPr>
          <a:lstStyle/>
          <a:p>
            <a:r>
              <a:rPr lang="en-US" b="1"/>
              <a:t>65+</a:t>
            </a:r>
          </a:p>
        </p:txBody>
      </p:sp>
      <p:sp>
        <p:nvSpPr>
          <p:cNvPr id="3" name="TextBox 2">
            <a:extLst>
              <a:ext uri="{FF2B5EF4-FFF2-40B4-BE49-F238E27FC236}">
                <a16:creationId xmlns:a16="http://schemas.microsoft.com/office/drawing/2014/main" id="{343A63F9-E733-EA44-B1F8-D9275D36B1C4}"/>
              </a:ext>
            </a:extLst>
          </p:cNvPr>
          <p:cNvSpPr txBox="1"/>
          <p:nvPr/>
        </p:nvSpPr>
        <p:spPr>
          <a:xfrm>
            <a:off x="6838950" y="5829300"/>
            <a:ext cx="4762500" cy="307777"/>
          </a:xfrm>
          <a:prstGeom prst="rect">
            <a:avLst/>
          </a:prstGeom>
          <a:noFill/>
        </p:spPr>
        <p:txBody>
          <a:bodyPr wrap="square" rtlCol="0">
            <a:spAutoFit/>
          </a:bodyPr>
          <a:lstStyle/>
          <a:p>
            <a:pPr algn="r"/>
            <a:r>
              <a:rPr lang="en-US" sz="1400" i="1" dirty="0">
                <a:solidFill>
                  <a:srgbClr val="000000"/>
                </a:solidFill>
                <a:latin typeface="Arial" panose="020B0604020202020204" pitchFamily="34" charset="0"/>
                <a:cs typeface="Arial" panose="020B0604020202020204" pitchFamily="34" charset="0"/>
              </a:rPr>
              <a:t>Source: Perrin and Duggan, 2015</a:t>
            </a:r>
          </a:p>
        </p:txBody>
      </p:sp>
    </p:spTree>
    <p:extLst>
      <p:ext uri="{BB962C8B-B14F-4D97-AF65-F5344CB8AC3E}">
        <p14:creationId xmlns:p14="http://schemas.microsoft.com/office/powerpoint/2010/main" val="125837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rgbClr val="000000"/>
                </a:solidFill>
              </a:rPr>
              <a:t>Percentage of Population by Age</a:t>
            </a:r>
          </a:p>
        </p:txBody>
      </p:sp>
      <p:sp>
        <p:nvSpPr>
          <p:cNvPr id="6" name="Subtitle 5"/>
          <p:cNvSpPr>
            <a:spLocks noGrp="1"/>
          </p:cNvSpPr>
          <p:nvPr>
            <p:ph type="subTitle" idx="10"/>
          </p:nvPr>
        </p:nvSpPr>
        <p:spPr/>
        <p:txBody>
          <a:bodyPr>
            <a:noAutofit/>
          </a:bodyPr>
          <a:lstStyle/>
          <a:p>
            <a:r>
              <a:rPr lang="en-US" dirty="0">
                <a:solidFill>
                  <a:srgbClr val="000000"/>
                </a:solidFill>
              </a:rPr>
              <a:t>Young Children and Older People: 1950 to 2050 (United Nations, 2013).</a:t>
            </a:r>
          </a:p>
        </p:txBody>
      </p:sp>
      <p:sp>
        <p:nvSpPr>
          <p:cNvPr id="5" name="Slide Number Placeholder 4"/>
          <p:cNvSpPr>
            <a:spLocks noGrp="1"/>
          </p:cNvSpPr>
          <p:nvPr>
            <p:ph type="sldNum" sz="quarter" idx="4"/>
          </p:nvPr>
        </p:nvSpPr>
        <p:spPr/>
        <p:txBody>
          <a:bodyPr/>
          <a:lstStyle/>
          <a:p>
            <a:fld id="{2030EA8A-DA75-3443-B9EE-A63E33F4F203}" type="slidenum">
              <a:rPr lang="en-US" smtClean="0"/>
              <a:pPr/>
              <a:t>22</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13" name="TextBox 12"/>
          <p:cNvSpPr txBox="1"/>
          <p:nvPr/>
        </p:nvSpPr>
        <p:spPr>
          <a:xfrm>
            <a:off x="8672514" y="4097666"/>
            <a:ext cx="1600198" cy="369332"/>
          </a:xfrm>
          <a:prstGeom prst="rect">
            <a:avLst/>
          </a:prstGeom>
          <a:noFill/>
        </p:spPr>
        <p:txBody>
          <a:bodyPr wrap="square" rtlCol="0">
            <a:spAutoFit/>
          </a:bodyPr>
          <a:lstStyle/>
          <a:p>
            <a:r>
              <a:rPr lang="en-US" b="1"/>
              <a:t>Under 5</a:t>
            </a:r>
          </a:p>
        </p:txBody>
      </p:sp>
      <p:sp>
        <p:nvSpPr>
          <p:cNvPr id="14" name="TextBox 13"/>
          <p:cNvSpPr txBox="1"/>
          <p:nvPr/>
        </p:nvSpPr>
        <p:spPr>
          <a:xfrm>
            <a:off x="8672513" y="2205656"/>
            <a:ext cx="1600199" cy="369332"/>
          </a:xfrm>
          <a:prstGeom prst="rect">
            <a:avLst/>
          </a:prstGeom>
          <a:noFill/>
        </p:spPr>
        <p:txBody>
          <a:bodyPr wrap="square" rtlCol="0">
            <a:spAutoFit/>
          </a:bodyPr>
          <a:lstStyle/>
          <a:p>
            <a:r>
              <a:rPr lang="en-US" b="1"/>
              <a:t>65 and older</a:t>
            </a:r>
          </a:p>
        </p:txBody>
      </p:sp>
      <p:pic>
        <p:nvPicPr>
          <p:cNvPr id="16" name="Content Placeholder 15" descr="Image of the United Nations chart showing the demographic trend crossover on 2020 leading to a spike of people over 65 at more than 15% by 2050. "/>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8663" y="1679812"/>
            <a:ext cx="7677835" cy="4535251"/>
          </a:xfrm>
        </p:spPr>
      </p:pic>
    </p:spTree>
    <p:extLst>
      <p:ext uri="{BB962C8B-B14F-4D97-AF65-F5344CB8AC3E}">
        <p14:creationId xmlns:p14="http://schemas.microsoft.com/office/powerpoint/2010/main" val="36894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47480"/>
            <a:ext cx="10515600" cy="4960302"/>
          </a:xfrm>
        </p:spPr>
        <p:txBody>
          <a:bodyPr vert="horz" lIns="91440" tIns="45720" rIns="91440" bIns="45720" rtlCol="0" anchor="t">
            <a:normAutofit/>
          </a:bodyPr>
          <a:lstStyle/>
          <a:p>
            <a:pPr marL="0" indent="0">
              <a:lnSpc>
                <a:spcPts val="5000"/>
              </a:lnSpc>
              <a:buNone/>
            </a:pPr>
            <a:r>
              <a:rPr lang="en-US" b="1" i="1" dirty="0">
                <a:solidFill>
                  <a:srgbClr val="000000"/>
                </a:solidFill>
              </a:rPr>
              <a:t>Regarding Personas:</a:t>
            </a:r>
          </a:p>
          <a:p>
            <a:pPr marL="0" indent="0">
              <a:lnSpc>
                <a:spcPts val="5000"/>
              </a:lnSpc>
              <a:buNone/>
            </a:pPr>
            <a:r>
              <a:rPr lang="en-US" i="1" dirty="0">
                <a:solidFill>
                  <a:srgbClr val="000000"/>
                </a:solidFill>
              </a:rPr>
              <a:t>"It’s not about being representative of a group of users. It’s about being believable as a member of that group. The persona doesn’t represent the users, it represents their goals. If men and women have common goals, the sex of the persona is irrelevant." </a:t>
            </a:r>
          </a:p>
          <a:p>
            <a:pPr>
              <a:lnSpc>
                <a:spcPts val="5000"/>
              </a:lnSpc>
              <a:buNone/>
            </a:pPr>
            <a:r>
              <a:rPr lang="en-US" dirty="0">
                <a:solidFill>
                  <a:srgbClr val="000000"/>
                </a:solidFill>
              </a:rPr>
              <a:t>-- Alan Cooper, the creator of personas</a:t>
            </a:r>
          </a:p>
          <a:p>
            <a:pPr>
              <a:buNone/>
            </a:pPr>
            <a:endParaRPr lang="en-US" dirty="0">
              <a:solidFill>
                <a:srgbClr val="000000"/>
              </a:solidFill>
            </a:endParaRPr>
          </a:p>
          <a:p>
            <a:pPr marL="0" indent="0">
              <a:lnSpc>
                <a:spcPct val="150000"/>
              </a:lnSpc>
              <a:buNone/>
            </a:pPr>
            <a:endParaRPr lang="en-US" i="1" dirty="0">
              <a:solidFill>
                <a:srgbClr val="000000"/>
              </a:solidFill>
            </a:endParaRPr>
          </a:p>
        </p:txBody>
      </p:sp>
      <p:sp>
        <p:nvSpPr>
          <p:cNvPr id="5" name="Slide Number Placeholder 4"/>
          <p:cNvSpPr>
            <a:spLocks noGrp="1"/>
          </p:cNvSpPr>
          <p:nvPr>
            <p:ph type="sldNum" sz="quarter" idx="4"/>
          </p:nvPr>
        </p:nvSpPr>
        <p:spPr/>
        <p:txBody>
          <a:bodyPr/>
          <a:lstStyle/>
          <a:p>
            <a:fld id="{2030EA8A-DA75-3443-B9EE-A63E33F4F203}" type="slidenum">
              <a:rPr lang="en-US" smtClean="0"/>
              <a:pPr/>
              <a:t>23</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8941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24</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3" name="TextBox 2">
            <a:extLst>
              <a:ext uri="{FF2B5EF4-FFF2-40B4-BE49-F238E27FC236}">
                <a16:creationId xmlns:a16="http://schemas.microsoft.com/office/drawing/2014/main" id="{66540D40-25AB-49E6-94F8-69B52DE8A68D}"/>
              </a:ext>
            </a:extLst>
          </p:cNvPr>
          <p:cNvSpPr txBox="1"/>
          <p:nvPr/>
        </p:nvSpPr>
        <p:spPr>
          <a:xfrm>
            <a:off x="1400175" y="1419225"/>
            <a:ext cx="9347812"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FFFF"/>
                </a:solidFill>
                <a:cs typeface="Arial"/>
              </a:rPr>
              <a:t>You cannot possibly define who </a:t>
            </a:r>
            <a:r>
              <a:rPr lang="en-US" sz="2800" b="1" dirty="0">
                <a:solidFill>
                  <a:srgbClr val="FFFFFF"/>
                </a:solidFill>
                <a:cs typeface="Arial"/>
              </a:rPr>
              <a:t>IS</a:t>
            </a:r>
            <a:r>
              <a:rPr lang="en-US" sz="2800" dirty="0">
                <a:solidFill>
                  <a:srgbClr val="FFFFFF"/>
                </a:solidFill>
                <a:cs typeface="Arial"/>
              </a:rPr>
              <a:t> or </a:t>
            </a:r>
            <a:r>
              <a:rPr lang="en-US" sz="2800" b="1" dirty="0">
                <a:solidFill>
                  <a:srgbClr val="FFFFFF"/>
                </a:solidFill>
                <a:cs typeface="Arial"/>
              </a:rPr>
              <a:t>IS NOT</a:t>
            </a:r>
            <a:r>
              <a:rPr lang="en-US" sz="2800" dirty="0">
                <a:solidFill>
                  <a:srgbClr val="FFFFFF"/>
                </a:solidFill>
                <a:cs typeface="Arial"/>
              </a:rPr>
              <a:t> a user of your application based upon the criteria of disability.</a:t>
            </a:r>
          </a:p>
        </p:txBody>
      </p:sp>
      <p:sp>
        <p:nvSpPr>
          <p:cNvPr id="6" name="TextBox 5">
            <a:extLst>
              <a:ext uri="{FF2B5EF4-FFF2-40B4-BE49-F238E27FC236}">
                <a16:creationId xmlns:a16="http://schemas.microsoft.com/office/drawing/2014/main" id="{E25C0892-C998-4ECB-918D-C2AB528AF140}"/>
              </a:ext>
            </a:extLst>
          </p:cNvPr>
          <p:cNvSpPr txBox="1"/>
          <p:nvPr/>
        </p:nvSpPr>
        <p:spPr>
          <a:xfrm>
            <a:off x="1404490" y="2854905"/>
            <a:ext cx="9347200" cy="224676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FFFF"/>
                </a:solidFill>
                <a:cs typeface="Arial"/>
              </a:rPr>
              <a:t>Nonetheless, you must take accessibility into account to provide all users with level access to the application.</a:t>
            </a:r>
            <a:br>
              <a:rPr lang="en-US" sz="2800" dirty="0">
                <a:solidFill>
                  <a:srgbClr val="FFFFFF"/>
                </a:solidFill>
                <a:cs typeface="Arial"/>
              </a:rPr>
            </a:br>
            <a:br>
              <a:rPr lang="en-US" sz="2800" dirty="0">
                <a:solidFill>
                  <a:srgbClr val="FFFFFF"/>
                </a:solidFill>
                <a:cs typeface="Arial"/>
              </a:rPr>
            </a:br>
            <a:r>
              <a:rPr lang="en-US" sz="2800" dirty="0">
                <a:solidFill>
                  <a:srgbClr val="FFFFFF"/>
                </a:solidFill>
                <a:cs typeface="Arial"/>
              </a:rPr>
              <a:t>To not do so is to exclude people who </a:t>
            </a:r>
            <a:r>
              <a:rPr lang="en-US" sz="2800" b="1" dirty="0">
                <a:solidFill>
                  <a:srgbClr val="FFFFFF"/>
                </a:solidFill>
                <a:cs typeface="Arial"/>
              </a:rPr>
              <a:t>ARE</a:t>
            </a:r>
            <a:r>
              <a:rPr lang="en-US" sz="2800" dirty="0">
                <a:solidFill>
                  <a:srgbClr val="FFFFFF"/>
                </a:solidFill>
                <a:cs typeface="Arial"/>
              </a:rPr>
              <a:t> users </a:t>
            </a:r>
            <a:br>
              <a:rPr lang="en-US" sz="2800" dirty="0">
                <a:solidFill>
                  <a:srgbClr val="FFFFFF"/>
                </a:solidFill>
                <a:cs typeface="Arial"/>
              </a:rPr>
            </a:br>
            <a:r>
              <a:rPr lang="en-US" sz="2800" dirty="0">
                <a:solidFill>
                  <a:srgbClr val="FFFFFF"/>
                </a:solidFill>
                <a:cs typeface="Arial"/>
              </a:rPr>
              <a:t>of your application.</a:t>
            </a:r>
          </a:p>
        </p:txBody>
      </p:sp>
    </p:spTree>
    <p:extLst>
      <p:ext uri="{BB962C8B-B14F-4D97-AF65-F5344CB8AC3E}">
        <p14:creationId xmlns:p14="http://schemas.microsoft.com/office/powerpoint/2010/main" val="63990574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25</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10" name="Picture 9" descr="Image of an Excel spreadsheet used to evaluate applications for conformance to usability heuristics and WCAG 2.0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3213"/>
            <a:ext cx="12274960" cy="57466367"/>
          </a:xfrm>
          <a:prstGeom prst="rect">
            <a:avLst/>
          </a:prstGeom>
        </p:spPr>
      </p:pic>
    </p:spTree>
    <p:extLst>
      <p:ext uri="{BB962C8B-B14F-4D97-AF65-F5344CB8AC3E}">
        <p14:creationId xmlns:p14="http://schemas.microsoft.com/office/powerpoint/2010/main" val="162910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8333E-6 1.48148E-6 L -0.00313 -6.2257 " pathEditMode="relative" rAng="0" ptsTypes="AA">
                                      <p:cBhvr>
                                        <p:cTn id="11" dur="8000" fill="hold"/>
                                        <p:tgtEl>
                                          <p:spTgt spid="10"/>
                                        </p:tgtEl>
                                        <p:attrNameLst>
                                          <p:attrName>ppt_x</p:attrName>
                                          <p:attrName>ppt_y</p:attrName>
                                        </p:attrNameLst>
                                      </p:cBhvr>
                                      <p:rCtr x="-156" y="-31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26</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3" name="TextBox 2">
            <a:extLst>
              <a:ext uri="{FF2B5EF4-FFF2-40B4-BE49-F238E27FC236}">
                <a16:creationId xmlns:a16="http://schemas.microsoft.com/office/drawing/2014/main" id="{66540D40-25AB-49E6-94F8-69B52DE8A68D}"/>
              </a:ext>
            </a:extLst>
          </p:cNvPr>
          <p:cNvSpPr txBox="1"/>
          <p:nvPr/>
        </p:nvSpPr>
        <p:spPr>
          <a:xfrm>
            <a:off x="70884" y="1991906"/>
            <a:ext cx="12130111" cy="6461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solidFill>
                  <a:srgbClr val="FFFFFF"/>
                </a:solidFill>
                <a:cs typeface="Arial"/>
              </a:rPr>
              <a:t>Accessibility and Usability are Inextricably Linked</a:t>
            </a:r>
          </a:p>
        </p:txBody>
      </p:sp>
      <p:sp>
        <p:nvSpPr>
          <p:cNvPr id="6" name="TextBox 5">
            <a:extLst>
              <a:ext uri="{FF2B5EF4-FFF2-40B4-BE49-F238E27FC236}">
                <a16:creationId xmlns:a16="http://schemas.microsoft.com/office/drawing/2014/main" id="{29935DA3-C9A6-4432-A95D-8083151C28FE}"/>
              </a:ext>
            </a:extLst>
          </p:cNvPr>
          <p:cNvSpPr txBox="1"/>
          <p:nvPr/>
        </p:nvSpPr>
        <p:spPr>
          <a:xfrm>
            <a:off x="29299" y="3274947"/>
            <a:ext cx="12130111"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FFFFFF"/>
                </a:solidFill>
                <a:cs typeface="Arial"/>
              </a:rPr>
              <a:t>Correlations exist between WCAG 2.0 and </a:t>
            </a:r>
            <a:br>
              <a:rPr lang="en-US">
                <a:latin typeface="+mn-ea"/>
                <a:cs typeface="+mn-ea"/>
              </a:rPr>
            </a:br>
            <a:r>
              <a:rPr lang="en-US" sz="3200">
                <a:solidFill>
                  <a:srgbClr val="FFFFFF"/>
                </a:solidFill>
                <a:cs typeface="Arial"/>
              </a:rPr>
              <a:t>Nielsen Norman Group's 10 Heuristics for Usability </a:t>
            </a:r>
          </a:p>
        </p:txBody>
      </p:sp>
    </p:spTree>
    <p:extLst>
      <p:ext uri="{BB962C8B-B14F-4D97-AF65-F5344CB8AC3E}">
        <p14:creationId xmlns:p14="http://schemas.microsoft.com/office/powerpoint/2010/main" val="358254746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6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CD254-53B8-6540-9C61-0C20BC6071F1}"/>
              </a:ext>
            </a:extLst>
          </p:cNvPr>
          <p:cNvSpPr>
            <a:spLocks noGrp="1"/>
          </p:cNvSpPr>
          <p:nvPr>
            <p:ph type="title"/>
          </p:nvPr>
        </p:nvSpPr>
        <p:spPr>
          <a:xfrm>
            <a:off x="838200" y="470174"/>
            <a:ext cx="10515600" cy="1053825"/>
          </a:xfrm>
        </p:spPr>
        <p:txBody>
          <a:bodyPr anchor="b"/>
          <a:lstStyle/>
          <a:p>
            <a:r>
              <a:rPr lang="en-US" dirty="0">
                <a:solidFill>
                  <a:srgbClr val="000000"/>
                </a:solidFill>
              </a:rPr>
              <a:t>Visibility of System Status</a:t>
            </a:r>
          </a:p>
        </p:txBody>
      </p:sp>
      <p:sp>
        <p:nvSpPr>
          <p:cNvPr id="3" name="Subtitle 2" hidden="1">
            <a:extLst>
              <a:ext uri="{FF2B5EF4-FFF2-40B4-BE49-F238E27FC236}">
                <a16:creationId xmlns:a16="http://schemas.microsoft.com/office/drawing/2014/main" id="{399EAA17-0951-DF4B-9C25-3BE5D1EAE777}"/>
              </a:ext>
            </a:extLst>
          </p:cNvPr>
          <p:cNvSpPr>
            <a:spLocks noGrp="1"/>
          </p:cNvSpPr>
          <p:nvPr>
            <p:ph type="subTitle" idx="10"/>
          </p:nvPr>
        </p:nvSpPr>
        <p:spPr/>
        <p:txBody>
          <a:bodyPr>
            <a:normAutofit fontScale="92500" lnSpcReduction="10000"/>
          </a:bodyPr>
          <a:lstStyle/>
          <a:p>
            <a:endParaRPr lang="en-US"/>
          </a:p>
        </p:txBody>
      </p:sp>
      <p:sp>
        <p:nvSpPr>
          <p:cNvPr id="7" name="Content Placeholder 2">
            <a:extLst>
              <a:ext uri="{FF2B5EF4-FFF2-40B4-BE49-F238E27FC236}">
                <a16:creationId xmlns:a16="http://schemas.microsoft.com/office/drawing/2014/main" id="{9093E008-BB65-DF47-BDFE-CE58B0A5E06B}"/>
              </a:ext>
            </a:extLst>
          </p:cNvPr>
          <p:cNvSpPr>
            <a:spLocks noGrp="1"/>
          </p:cNvSpPr>
          <p:nvPr>
            <p:ph idx="1"/>
          </p:nvPr>
        </p:nvSpPr>
        <p:spPr>
          <a:xfrm>
            <a:off x="838200" y="1669143"/>
            <a:ext cx="10637838" cy="4528457"/>
          </a:xfrm>
        </p:spPr>
        <p:txBody>
          <a:bodyPr vert="horz" lIns="91440" tIns="45720" rIns="91440" bIns="45720" rtlCol="0" anchor="t">
            <a:noAutofit/>
          </a:bodyPr>
          <a:lstStyle/>
          <a:p>
            <a:pPr marL="0" indent="0">
              <a:buNone/>
            </a:pPr>
            <a:r>
              <a:rPr lang="en-US" sz="2000" i="1" dirty="0">
                <a:solidFill>
                  <a:srgbClr val="000000"/>
                </a:solidFill>
              </a:rPr>
              <a:t>“The system should always keep users informed about what is going on, through appropriate feedback within a reasonable time.” </a:t>
            </a:r>
          </a:p>
          <a:p>
            <a:pPr marL="0" indent="0">
              <a:buNone/>
            </a:pPr>
            <a:endParaRPr lang="en-US" sz="1200" b="1" dirty="0">
              <a:solidFill>
                <a:srgbClr val="000000"/>
              </a:solidFill>
            </a:endParaRPr>
          </a:p>
          <a:p>
            <a:pPr marL="0" indent="0">
              <a:spcAft>
                <a:spcPts val="600"/>
              </a:spcAft>
              <a:buNone/>
            </a:pPr>
            <a:r>
              <a:rPr lang="en-US" sz="2000" b="1" dirty="0">
                <a:solidFill>
                  <a:srgbClr val="000000"/>
                </a:solidFill>
              </a:rPr>
              <a:t>Corresponding WCAG 2.0 Requirements (Levels A and AA) </a:t>
            </a:r>
          </a:p>
          <a:p>
            <a:pPr lvl="0"/>
            <a:r>
              <a:rPr lang="en-US" sz="2000" dirty="0">
                <a:solidFill>
                  <a:srgbClr val="000000"/>
                </a:solidFill>
              </a:rPr>
              <a:t>Success Criterion 2.4.2 Page Titled (Level A)</a:t>
            </a:r>
            <a:endParaRPr lang="en-US" sz="2000" dirty="0">
              <a:solidFill>
                <a:srgbClr val="000000"/>
              </a:solidFill>
              <a:cs typeface="Arial"/>
            </a:endParaRPr>
          </a:p>
          <a:p>
            <a:pPr lvl="0"/>
            <a:r>
              <a:rPr lang="en-US" sz="2000" dirty="0">
                <a:solidFill>
                  <a:srgbClr val="000000"/>
                </a:solidFill>
              </a:rPr>
              <a:t>Success Criterion 2.4.3 Focus Order (Level A)</a:t>
            </a:r>
            <a:endParaRPr lang="en-US" sz="2000" dirty="0">
              <a:solidFill>
                <a:srgbClr val="000000"/>
              </a:solidFill>
              <a:cs typeface="Arial"/>
            </a:endParaRPr>
          </a:p>
          <a:p>
            <a:r>
              <a:rPr lang="en-US" sz="2000" dirty="0">
                <a:solidFill>
                  <a:srgbClr val="000000"/>
                </a:solidFill>
              </a:rPr>
              <a:t>Success Criteria 3.2.2 On Input (Level A)</a:t>
            </a:r>
            <a:endParaRPr lang="en-US" sz="2000" dirty="0">
              <a:solidFill>
                <a:srgbClr val="000000"/>
              </a:solidFill>
              <a:cs typeface="Arial"/>
            </a:endParaRPr>
          </a:p>
          <a:p>
            <a:r>
              <a:rPr lang="en-US" sz="2000" dirty="0">
                <a:solidFill>
                  <a:srgbClr val="000000"/>
                </a:solidFill>
              </a:rPr>
              <a:t>Success Criteria 3.3.1 Error Identification (Level A)</a:t>
            </a:r>
          </a:p>
          <a:p>
            <a:pPr marL="0" lvl="0" indent="0">
              <a:buNone/>
            </a:pPr>
            <a:endParaRPr lang="en-US" sz="1200" b="1" dirty="0">
              <a:solidFill>
                <a:srgbClr val="000000"/>
              </a:solidFill>
            </a:endParaRPr>
          </a:p>
          <a:p>
            <a:pPr marL="0" indent="0">
              <a:buNone/>
            </a:pPr>
            <a:r>
              <a:rPr lang="en-US" sz="2000" dirty="0">
                <a:solidFill>
                  <a:srgbClr val="000000"/>
                </a:solidFill>
              </a:rPr>
              <a:t>If users don’t know where focus is in the application or have not been informed about changes and errors, then they are not being informed about what is going on, through appropriate feedback within a reasonable time.</a:t>
            </a:r>
          </a:p>
          <a:p>
            <a:endParaRPr lang="en-US" sz="2000" dirty="0">
              <a:solidFill>
                <a:srgbClr val="000000"/>
              </a:solidFill>
            </a:endParaRPr>
          </a:p>
          <a:p>
            <a:endParaRPr lang="en-US" sz="2000" dirty="0">
              <a:solidFill>
                <a:srgbClr val="000000"/>
              </a:solidFill>
              <a:cs typeface="Arial"/>
            </a:endParaRPr>
          </a:p>
          <a:p>
            <a:pPr marL="0" indent="0">
              <a:buNone/>
            </a:pPr>
            <a:endParaRPr lang="en-US" sz="2000" i="1" dirty="0">
              <a:solidFill>
                <a:srgbClr val="000000"/>
              </a:solidFill>
            </a:endParaRPr>
          </a:p>
        </p:txBody>
      </p:sp>
      <p:sp>
        <p:nvSpPr>
          <p:cNvPr id="6" name="Footer Placeholder 5">
            <a:extLst>
              <a:ext uri="{FF2B5EF4-FFF2-40B4-BE49-F238E27FC236}">
                <a16:creationId xmlns:a16="http://schemas.microsoft.com/office/drawing/2014/main" id="{EF3F5CB5-3F34-424B-94B1-CC5AF9F4F7D8}"/>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5" name="Slide Number Placeholder 4">
            <a:extLst>
              <a:ext uri="{FF2B5EF4-FFF2-40B4-BE49-F238E27FC236}">
                <a16:creationId xmlns:a16="http://schemas.microsoft.com/office/drawing/2014/main" id="{E4276EE8-6332-9E47-800D-6C4868BCCB8D}"/>
              </a:ext>
            </a:extLst>
          </p:cNvPr>
          <p:cNvSpPr>
            <a:spLocks noGrp="1"/>
          </p:cNvSpPr>
          <p:nvPr>
            <p:ph type="sldNum" sz="quarter" idx="4"/>
          </p:nvPr>
        </p:nvSpPr>
        <p:spPr/>
        <p:txBody>
          <a:bodyPr/>
          <a:lstStyle/>
          <a:p>
            <a:fld id="{2030EA8A-DA75-3443-B9EE-A63E33F4F203}" type="slidenum">
              <a:rPr lang="en-US" smtClean="0"/>
              <a:pPr/>
              <a:t>27</a:t>
            </a:fld>
            <a:endParaRPr lang="en-US"/>
          </a:p>
        </p:txBody>
      </p:sp>
    </p:spTree>
    <p:extLst>
      <p:ext uri="{BB962C8B-B14F-4D97-AF65-F5344CB8AC3E}">
        <p14:creationId xmlns:p14="http://schemas.microsoft.com/office/powerpoint/2010/main" val="211989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28</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6" name="Picture 5" descr="Image of four different Bootsrap alerts with inadequate color contras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586" y="627447"/>
            <a:ext cx="7108825" cy="5267160"/>
          </a:xfrm>
          <a:prstGeom prst="rect">
            <a:avLst/>
          </a:prstGeom>
        </p:spPr>
      </p:pic>
    </p:spTree>
    <p:extLst>
      <p:ext uri="{BB962C8B-B14F-4D97-AF65-F5344CB8AC3E}">
        <p14:creationId xmlns:p14="http://schemas.microsoft.com/office/powerpoint/2010/main" val="51633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B59D-D56E-7C47-B647-2B5E8B3C48D7}"/>
              </a:ext>
            </a:extLst>
          </p:cNvPr>
          <p:cNvSpPr>
            <a:spLocks noGrp="1"/>
          </p:cNvSpPr>
          <p:nvPr>
            <p:ph type="title"/>
          </p:nvPr>
        </p:nvSpPr>
        <p:spPr>
          <a:xfrm>
            <a:off x="838200" y="470174"/>
            <a:ext cx="10515600" cy="1048909"/>
          </a:xfrm>
        </p:spPr>
        <p:txBody>
          <a:bodyPr anchor="b"/>
          <a:lstStyle/>
          <a:p>
            <a:r>
              <a:rPr lang="en-US" dirty="0">
                <a:solidFill>
                  <a:srgbClr val="000000"/>
                </a:solidFill>
              </a:rPr>
              <a:t>User Control and Freedom </a:t>
            </a:r>
          </a:p>
        </p:txBody>
      </p:sp>
      <p:sp>
        <p:nvSpPr>
          <p:cNvPr id="3" name="Subtitle 2" hidden="1">
            <a:extLst>
              <a:ext uri="{FF2B5EF4-FFF2-40B4-BE49-F238E27FC236}">
                <a16:creationId xmlns:a16="http://schemas.microsoft.com/office/drawing/2014/main" id="{8D5E128A-CD2A-B44A-B237-70A1F7275373}"/>
              </a:ext>
            </a:extLst>
          </p:cNvPr>
          <p:cNvSpPr>
            <a:spLocks noGrp="1"/>
          </p:cNvSpPr>
          <p:nvPr>
            <p:ph type="subTitle" idx="10"/>
          </p:nvPr>
        </p:nvSpPr>
        <p:spPr/>
        <p:txBody>
          <a:bodyPr>
            <a:normAutofit fontScale="92500" lnSpcReduction="10000"/>
          </a:bodyPr>
          <a:lstStyle/>
          <a:p>
            <a:endParaRPr lang="en-US"/>
          </a:p>
        </p:txBody>
      </p:sp>
      <p:sp>
        <p:nvSpPr>
          <p:cNvPr id="7" name="Content Placeholder 2">
            <a:extLst>
              <a:ext uri="{FF2B5EF4-FFF2-40B4-BE49-F238E27FC236}">
                <a16:creationId xmlns:a16="http://schemas.microsoft.com/office/drawing/2014/main" id="{04511D80-E167-BD47-B4E8-01D296F98754}"/>
              </a:ext>
            </a:extLst>
          </p:cNvPr>
          <p:cNvSpPr>
            <a:spLocks noGrp="1"/>
          </p:cNvSpPr>
          <p:nvPr>
            <p:ph idx="1"/>
          </p:nvPr>
        </p:nvSpPr>
        <p:spPr>
          <a:xfrm>
            <a:off x="838200" y="1681805"/>
            <a:ext cx="10637838" cy="4675452"/>
          </a:xfrm>
        </p:spPr>
        <p:txBody>
          <a:bodyPr vert="horz" lIns="91440" tIns="45720" rIns="91440" bIns="45720" rtlCol="0" anchor="t">
            <a:noAutofit/>
          </a:bodyPr>
          <a:lstStyle/>
          <a:p>
            <a:pPr marL="0" indent="0">
              <a:buNone/>
            </a:pPr>
            <a:r>
              <a:rPr lang="en-US" sz="2000" i="1" dirty="0">
                <a:solidFill>
                  <a:srgbClr val="000000"/>
                </a:solidFill>
              </a:rPr>
              <a:t>“</a:t>
            </a:r>
            <a:r>
              <a:rPr lang="en-US" sz="2000" dirty="0">
                <a:solidFill>
                  <a:srgbClr val="000000"/>
                </a:solidFill>
              </a:rPr>
              <a:t>Users often choose system functions by mistake and will need a clearly marked "emergency exit" to leave the </a:t>
            </a:r>
            <a:r>
              <a:rPr lang="en-US" sz="2000" b="1" i="1" dirty="0">
                <a:solidFill>
                  <a:srgbClr val="000000"/>
                </a:solidFill>
              </a:rPr>
              <a:t>unwanted state</a:t>
            </a:r>
            <a:r>
              <a:rPr lang="en-US" sz="2000" dirty="0">
                <a:solidFill>
                  <a:srgbClr val="000000"/>
                </a:solidFill>
              </a:rPr>
              <a:t> without having to go through an extended dialogue. Support undo and redo.</a:t>
            </a:r>
            <a:r>
              <a:rPr lang="en-US" sz="2000" i="1" dirty="0">
                <a:solidFill>
                  <a:srgbClr val="000000"/>
                </a:solidFill>
              </a:rPr>
              <a:t>” </a:t>
            </a:r>
            <a:endParaRPr lang="en-US" sz="2000" b="1" dirty="0">
              <a:solidFill>
                <a:srgbClr val="000000"/>
              </a:solidFill>
            </a:endParaRPr>
          </a:p>
          <a:p>
            <a:pPr marL="0" lvl="0" indent="0">
              <a:buNone/>
            </a:pPr>
            <a:endParaRPr lang="en-US" sz="1200" b="1" dirty="0">
              <a:solidFill>
                <a:srgbClr val="000000"/>
              </a:solidFill>
            </a:endParaRPr>
          </a:p>
          <a:p>
            <a:pPr marL="0" indent="0">
              <a:spcAft>
                <a:spcPts val="600"/>
              </a:spcAft>
              <a:buNone/>
            </a:pPr>
            <a:r>
              <a:rPr lang="en-US" sz="2000" b="1" dirty="0">
                <a:solidFill>
                  <a:srgbClr val="000000"/>
                </a:solidFill>
              </a:rPr>
              <a:t>Corresponding WCAG 2.0 Requirements (Levels A and AA) </a:t>
            </a:r>
          </a:p>
          <a:p>
            <a:pPr lvl="0"/>
            <a:r>
              <a:rPr lang="en-US" sz="2000" dirty="0">
                <a:solidFill>
                  <a:srgbClr val="000000"/>
                </a:solidFill>
              </a:rPr>
              <a:t>Success Criterion 2.1.2 No Keyboard Trap (Level A)</a:t>
            </a:r>
          </a:p>
          <a:p>
            <a:pPr lvl="0"/>
            <a:r>
              <a:rPr lang="en-US" sz="2000" dirty="0">
                <a:solidFill>
                  <a:srgbClr val="000000"/>
                </a:solidFill>
              </a:rPr>
              <a:t>Success Criterion 2.2.1 Timing Adjustable (Level A)</a:t>
            </a:r>
          </a:p>
          <a:p>
            <a:pPr lvl="0"/>
            <a:r>
              <a:rPr lang="en-US" sz="2000" dirty="0">
                <a:solidFill>
                  <a:srgbClr val="000000"/>
                </a:solidFill>
              </a:rPr>
              <a:t>Success Criterion 2.2.2 Pause, Stop, Hide (Level A)</a:t>
            </a:r>
          </a:p>
          <a:p>
            <a:pPr lvl="0"/>
            <a:r>
              <a:rPr lang="en-US" sz="2000" dirty="0">
                <a:solidFill>
                  <a:srgbClr val="000000"/>
                </a:solidFill>
              </a:rPr>
              <a:t>Success Criterion 3.3.3 Error Suggestion (Level AA)</a:t>
            </a:r>
          </a:p>
          <a:p>
            <a:pPr marL="0" indent="0">
              <a:buNone/>
            </a:pPr>
            <a:endParaRPr lang="en-US" sz="1200" b="1" dirty="0">
              <a:solidFill>
                <a:srgbClr val="000000"/>
              </a:solidFill>
            </a:endParaRPr>
          </a:p>
          <a:p>
            <a:pPr marL="0" indent="0">
              <a:spcAft>
                <a:spcPts val="600"/>
              </a:spcAft>
              <a:buNone/>
            </a:pPr>
            <a:r>
              <a:rPr lang="en-US" sz="2000" dirty="0">
                <a:solidFill>
                  <a:srgbClr val="000000"/>
                </a:solidFill>
              </a:rPr>
              <a:t>If users are trapped in a component, cannot control time outs and auto-updating content, cannot recover from errors, or reverse or undo critical data, then they are in an </a:t>
            </a:r>
            <a:r>
              <a:rPr lang="en-US" sz="2000" b="1" i="1" dirty="0">
                <a:solidFill>
                  <a:srgbClr val="000000"/>
                </a:solidFill>
              </a:rPr>
              <a:t>unwanted state</a:t>
            </a:r>
            <a:r>
              <a:rPr lang="en-US" sz="2000" dirty="0">
                <a:solidFill>
                  <a:srgbClr val="000000"/>
                </a:solidFill>
              </a:rPr>
              <a:t>. </a:t>
            </a:r>
          </a:p>
          <a:p>
            <a:pPr marL="285750" lvl="0" indent="-285750">
              <a:spcAft>
                <a:spcPts val="600"/>
              </a:spcAft>
            </a:pPr>
            <a:endParaRPr lang="en-US" sz="2000" dirty="0">
              <a:solidFill>
                <a:srgbClr val="000000"/>
              </a:solidFill>
            </a:endParaRPr>
          </a:p>
          <a:p>
            <a:pPr marL="0" indent="0">
              <a:buNone/>
            </a:pPr>
            <a:endParaRPr lang="en-US" sz="2000" i="1" dirty="0">
              <a:solidFill>
                <a:srgbClr val="000000"/>
              </a:solidFill>
            </a:endParaRPr>
          </a:p>
        </p:txBody>
      </p:sp>
      <p:sp>
        <p:nvSpPr>
          <p:cNvPr id="5" name="Slide Number Placeholder 4">
            <a:extLst>
              <a:ext uri="{FF2B5EF4-FFF2-40B4-BE49-F238E27FC236}">
                <a16:creationId xmlns:a16="http://schemas.microsoft.com/office/drawing/2014/main" id="{83A5F663-8CD3-8F4F-9252-080F603DFA3A}"/>
              </a:ext>
            </a:extLst>
          </p:cNvPr>
          <p:cNvSpPr>
            <a:spLocks noGrp="1"/>
          </p:cNvSpPr>
          <p:nvPr>
            <p:ph type="sldNum" sz="quarter" idx="4"/>
          </p:nvPr>
        </p:nvSpPr>
        <p:spPr/>
        <p:txBody>
          <a:bodyPr/>
          <a:lstStyle/>
          <a:p>
            <a:fld id="{2030EA8A-DA75-3443-B9EE-A63E33F4F203}" type="slidenum">
              <a:rPr lang="en-US" smtClean="0"/>
              <a:pPr/>
              <a:t>29</a:t>
            </a:fld>
            <a:endParaRPr lang="en-US"/>
          </a:p>
        </p:txBody>
      </p:sp>
      <p:sp>
        <p:nvSpPr>
          <p:cNvPr id="6" name="Footer Placeholder 5">
            <a:extLst>
              <a:ext uri="{FF2B5EF4-FFF2-40B4-BE49-F238E27FC236}">
                <a16:creationId xmlns:a16="http://schemas.microsoft.com/office/drawing/2014/main" id="{7A3DA654-29F1-4146-81F6-17799507F594}"/>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29050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3</a:t>
            </a:fld>
            <a:endParaRPr lang="en-US"/>
          </a:p>
        </p:txBody>
      </p:sp>
      <p:sp>
        <p:nvSpPr>
          <p:cNvPr id="6" name="Footer Placeholder 5"/>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2" name="Picture 1" descr="Image of a young man in his 20s from Claremont, C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672" y="283880"/>
            <a:ext cx="8081850" cy="6072469"/>
          </a:xfrm>
          <a:prstGeom prst="rect">
            <a:avLst/>
          </a:prstGeom>
        </p:spPr>
      </p:pic>
    </p:spTree>
    <p:extLst>
      <p:ext uri="{BB962C8B-B14F-4D97-AF65-F5344CB8AC3E}">
        <p14:creationId xmlns:p14="http://schemas.microsoft.com/office/powerpoint/2010/main" val="620109266"/>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30</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2" name="Picture 1" descr="Image of a screen capture of a modal dialog that traps the user into divulging inform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331" y="225088"/>
            <a:ext cx="9556844" cy="6071406"/>
          </a:xfrm>
          <a:prstGeom prst="rect">
            <a:avLst/>
          </a:prstGeom>
        </p:spPr>
      </p:pic>
    </p:spTree>
    <p:extLst>
      <p:ext uri="{BB962C8B-B14F-4D97-AF65-F5344CB8AC3E}">
        <p14:creationId xmlns:p14="http://schemas.microsoft.com/office/powerpoint/2010/main" val="14543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E218-181B-3B4B-BECE-99D7D3C415EA}"/>
              </a:ext>
            </a:extLst>
          </p:cNvPr>
          <p:cNvSpPr>
            <a:spLocks noGrp="1"/>
          </p:cNvSpPr>
          <p:nvPr>
            <p:ph type="title"/>
          </p:nvPr>
        </p:nvSpPr>
        <p:spPr>
          <a:xfrm>
            <a:off x="838200" y="470175"/>
            <a:ext cx="10515600" cy="1051054"/>
          </a:xfrm>
        </p:spPr>
        <p:txBody>
          <a:bodyPr anchor="b"/>
          <a:lstStyle/>
          <a:p>
            <a:r>
              <a:rPr lang="en-US" dirty="0">
                <a:solidFill>
                  <a:srgbClr val="000000"/>
                </a:solidFill>
              </a:rPr>
              <a:t>Consistency and Standards</a:t>
            </a:r>
          </a:p>
        </p:txBody>
      </p:sp>
      <p:sp>
        <p:nvSpPr>
          <p:cNvPr id="3" name="Subtitle 2" hidden="1">
            <a:extLst>
              <a:ext uri="{FF2B5EF4-FFF2-40B4-BE49-F238E27FC236}">
                <a16:creationId xmlns:a16="http://schemas.microsoft.com/office/drawing/2014/main" id="{ED753DB4-DC50-F341-85DB-EEBABFC51E65}"/>
              </a:ext>
            </a:extLst>
          </p:cNvPr>
          <p:cNvSpPr>
            <a:spLocks noGrp="1"/>
          </p:cNvSpPr>
          <p:nvPr>
            <p:ph type="subTitle" idx="10"/>
          </p:nvPr>
        </p:nvSpPr>
        <p:spPr/>
        <p:txBody>
          <a:bodyPr>
            <a:normAutofit fontScale="92500" lnSpcReduction="10000"/>
          </a:bodyPr>
          <a:lstStyle/>
          <a:p>
            <a:endParaRPr lang="en-US"/>
          </a:p>
        </p:txBody>
      </p:sp>
      <p:sp>
        <p:nvSpPr>
          <p:cNvPr id="7" name="Content Placeholder 2">
            <a:extLst>
              <a:ext uri="{FF2B5EF4-FFF2-40B4-BE49-F238E27FC236}">
                <a16:creationId xmlns:a16="http://schemas.microsoft.com/office/drawing/2014/main" id="{08B107BA-94C7-A44D-89D6-E34802F32531}"/>
              </a:ext>
            </a:extLst>
          </p:cNvPr>
          <p:cNvSpPr txBox="1">
            <a:spLocks/>
          </p:cNvSpPr>
          <p:nvPr/>
        </p:nvSpPr>
        <p:spPr>
          <a:xfrm>
            <a:off x="838200" y="1681805"/>
            <a:ext cx="10637838" cy="46475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rgbClr val="3359EC"/>
              </a:buClr>
              <a:buFont typeface="Arial" charset="0"/>
              <a:buChar char="•"/>
              <a:defRPr sz="2800" b="0" i="0" kern="1200">
                <a:solidFill>
                  <a:srgbClr val="323232"/>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charset="0"/>
              <a:buChar char="•"/>
              <a:defRPr sz="2400" b="0" i="0" kern="1200">
                <a:solidFill>
                  <a:srgbClr val="323232"/>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charset="0"/>
              <a:buChar char="•"/>
              <a:defRPr sz="2000" b="0" i="0" kern="1200">
                <a:solidFill>
                  <a:srgbClr val="323232"/>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charset="0"/>
              <a:buChar char="•"/>
              <a:defRPr sz="1800" b="0" i="0" kern="1200">
                <a:solidFill>
                  <a:srgbClr val="323232"/>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charset="0"/>
              <a:buChar char="•"/>
              <a:defRPr sz="1800" b="0" i="0" kern="1200">
                <a:solidFill>
                  <a:srgbClr val="32323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charset="0"/>
              <a:buNone/>
            </a:pPr>
            <a:r>
              <a:rPr lang="en-US" sz="2000" i="1" dirty="0">
                <a:solidFill>
                  <a:srgbClr val="000000"/>
                </a:solidFill>
              </a:rPr>
              <a:t>Users should not have to wonder whether different words, situations, or actions mean the same thing. Follow platform conventions</a:t>
            </a:r>
          </a:p>
          <a:p>
            <a:pPr marL="0" lvl="0" indent="0">
              <a:buNone/>
            </a:pPr>
            <a:endParaRPr lang="en-US" sz="1200" b="1" dirty="0">
              <a:solidFill>
                <a:srgbClr val="000000"/>
              </a:solidFill>
            </a:endParaRPr>
          </a:p>
          <a:p>
            <a:pPr marL="0" indent="0">
              <a:spcAft>
                <a:spcPts val="600"/>
              </a:spcAft>
              <a:buNone/>
            </a:pPr>
            <a:r>
              <a:rPr lang="en-US" sz="2000" b="1" dirty="0">
                <a:solidFill>
                  <a:srgbClr val="000000"/>
                </a:solidFill>
                <a:latin typeface="Arial" panose="020B0604020202020204" pitchFamily="34" charset="0"/>
                <a:cs typeface="Arial" panose="020B0604020202020204" pitchFamily="34" charset="0"/>
              </a:rPr>
              <a:t>Corresponding WCAG 2.0 Requirements (Levels A and AA) </a:t>
            </a:r>
          </a:p>
          <a:p>
            <a:pPr lvl="0"/>
            <a:r>
              <a:rPr lang="en-US" sz="2000" dirty="0">
                <a:solidFill>
                  <a:srgbClr val="000000"/>
                </a:solidFill>
                <a:latin typeface="Arial" panose="020B0604020202020204" pitchFamily="34" charset="0"/>
                <a:cs typeface="Arial" panose="020B0604020202020204" pitchFamily="34" charset="0"/>
              </a:rPr>
              <a:t>Success Criterion 2.4.4 Link Purpose (In Context) (Level A)</a:t>
            </a:r>
          </a:p>
          <a:p>
            <a:pPr lvl="0"/>
            <a:r>
              <a:rPr lang="en-US" sz="2000" dirty="0">
                <a:solidFill>
                  <a:srgbClr val="000000"/>
                </a:solidFill>
                <a:latin typeface="Arial" panose="020B0604020202020204" pitchFamily="34" charset="0"/>
                <a:cs typeface="Arial" panose="020B0604020202020204" pitchFamily="34" charset="0"/>
              </a:rPr>
              <a:t>Success Criterion 3.2.4 Consistent Identification (Level AA)</a:t>
            </a:r>
          </a:p>
          <a:p>
            <a:pPr lvl="0"/>
            <a:r>
              <a:rPr lang="en-US" sz="2000" dirty="0">
                <a:solidFill>
                  <a:srgbClr val="000000"/>
                </a:solidFill>
                <a:latin typeface="Arial" panose="020B0604020202020204" pitchFamily="34" charset="0"/>
                <a:cs typeface="Arial" panose="020B0604020202020204" pitchFamily="34" charset="0"/>
              </a:rPr>
              <a:t>Success Criterion 4.1.2 Name, Role, Value (Level A)</a:t>
            </a:r>
          </a:p>
          <a:p>
            <a:pPr marL="0" lvl="0" indent="0">
              <a:buNone/>
            </a:pPr>
            <a:endParaRPr lang="en-US" sz="1200" b="1" dirty="0">
              <a:solidFill>
                <a:srgbClr val="000000"/>
              </a:solidFill>
            </a:endParaRPr>
          </a:p>
          <a:p>
            <a:pPr marL="0" indent="0">
              <a:buNone/>
            </a:pPr>
            <a:r>
              <a:rPr lang="en-US" sz="2000" i="1" dirty="0">
                <a:solidFill>
                  <a:srgbClr val="000000"/>
                </a:solidFill>
              </a:rPr>
              <a:t>If users encounter identical links that go to different places, different components that do the same thing, or mislabeled roles and regions,  then they have to wonder whether different words, situations, or actions mean the same thing. </a:t>
            </a:r>
          </a:p>
          <a:p>
            <a:pPr marL="0" indent="0">
              <a:buNone/>
            </a:pPr>
            <a:endParaRPr lang="en-US" sz="2000" i="1" dirty="0">
              <a:solidFill>
                <a:srgbClr val="000000"/>
              </a:solidFill>
            </a:endParaRPr>
          </a:p>
        </p:txBody>
      </p:sp>
      <p:sp>
        <p:nvSpPr>
          <p:cNvPr id="5" name="Slide Number Placeholder 4">
            <a:extLst>
              <a:ext uri="{FF2B5EF4-FFF2-40B4-BE49-F238E27FC236}">
                <a16:creationId xmlns:a16="http://schemas.microsoft.com/office/drawing/2014/main" id="{FE96C21C-F302-CD4B-B3A2-D946A447A624}"/>
              </a:ext>
            </a:extLst>
          </p:cNvPr>
          <p:cNvSpPr>
            <a:spLocks noGrp="1"/>
          </p:cNvSpPr>
          <p:nvPr>
            <p:ph type="sldNum" sz="quarter" idx="4"/>
          </p:nvPr>
        </p:nvSpPr>
        <p:spPr/>
        <p:txBody>
          <a:bodyPr/>
          <a:lstStyle/>
          <a:p>
            <a:fld id="{2030EA8A-DA75-3443-B9EE-A63E33F4F203}" type="slidenum">
              <a:rPr lang="en-US" smtClean="0"/>
              <a:pPr/>
              <a:t>31</a:t>
            </a:fld>
            <a:endParaRPr lang="en-US"/>
          </a:p>
        </p:txBody>
      </p:sp>
      <p:sp>
        <p:nvSpPr>
          <p:cNvPr id="6" name="Footer Placeholder 5">
            <a:extLst>
              <a:ext uri="{FF2B5EF4-FFF2-40B4-BE49-F238E27FC236}">
                <a16:creationId xmlns:a16="http://schemas.microsoft.com/office/drawing/2014/main" id="{DC8D6BA3-88BC-2746-854E-23BB001C045A}"/>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93174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32</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00" y="1103924"/>
            <a:ext cx="6108700" cy="4356100"/>
          </a:xfrm>
          <a:prstGeom prst="rect">
            <a:avLst/>
          </a:prstGeom>
        </p:spPr>
      </p:pic>
    </p:spTree>
    <p:extLst>
      <p:ext uri="{BB962C8B-B14F-4D97-AF65-F5344CB8AC3E}">
        <p14:creationId xmlns:p14="http://schemas.microsoft.com/office/powerpoint/2010/main" val="66818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5BF7-280D-D546-801E-844750E8438B}"/>
              </a:ext>
            </a:extLst>
          </p:cNvPr>
          <p:cNvSpPr>
            <a:spLocks noGrp="1"/>
          </p:cNvSpPr>
          <p:nvPr>
            <p:ph type="title"/>
          </p:nvPr>
        </p:nvSpPr>
        <p:spPr>
          <a:xfrm>
            <a:off x="838200" y="479140"/>
            <a:ext cx="10515600" cy="1048382"/>
          </a:xfrm>
        </p:spPr>
        <p:txBody>
          <a:bodyPr anchor="b"/>
          <a:lstStyle/>
          <a:p>
            <a:r>
              <a:rPr lang="en-US" dirty="0">
                <a:solidFill>
                  <a:srgbClr val="000000"/>
                </a:solidFill>
              </a:rPr>
              <a:t>Error Prevention</a:t>
            </a:r>
          </a:p>
        </p:txBody>
      </p:sp>
      <p:sp>
        <p:nvSpPr>
          <p:cNvPr id="3" name="Subtitle 2" hidden="1">
            <a:extLst>
              <a:ext uri="{FF2B5EF4-FFF2-40B4-BE49-F238E27FC236}">
                <a16:creationId xmlns:a16="http://schemas.microsoft.com/office/drawing/2014/main" id="{3F7DF60A-2C06-E54C-B555-3C99ED28C8AE}"/>
              </a:ext>
            </a:extLst>
          </p:cNvPr>
          <p:cNvSpPr>
            <a:spLocks noGrp="1"/>
          </p:cNvSpPr>
          <p:nvPr>
            <p:ph type="subTitle" idx="10"/>
          </p:nvPr>
        </p:nvSpPr>
        <p:spPr/>
        <p:txBody>
          <a:bodyPr>
            <a:normAutofit fontScale="92500" lnSpcReduction="10000"/>
          </a:bodyPr>
          <a:lstStyle/>
          <a:p>
            <a:endParaRPr lang="en-US"/>
          </a:p>
        </p:txBody>
      </p:sp>
      <p:sp>
        <p:nvSpPr>
          <p:cNvPr id="6" name="Content Placeholder 2">
            <a:extLst>
              <a:ext uri="{FF2B5EF4-FFF2-40B4-BE49-F238E27FC236}">
                <a16:creationId xmlns:a16="http://schemas.microsoft.com/office/drawing/2014/main" id="{1F742C1F-C211-214F-8D5D-5105ABCDB43A}"/>
              </a:ext>
            </a:extLst>
          </p:cNvPr>
          <p:cNvSpPr txBox="1">
            <a:spLocks/>
          </p:cNvSpPr>
          <p:nvPr/>
        </p:nvSpPr>
        <p:spPr>
          <a:xfrm>
            <a:off x="838200" y="1656405"/>
            <a:ext cx="10637838" cy="46586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rgbClr val="3359EC"/>
              </a:buClr>
              <a:buFont typeface="Arial" charset="0"/>
              <a:buChar char="•"/>
              <a:defRPr sz="2800" kern="1200">
                <a:solidFill>
                  <a:srgbClr val="323232"/>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charset="0"/>
              <a:buChar char="•"/>
              <a:defRPr sz="2400" kern="1200">
                <a:solidFill>
                  <a:srgbClr val="323232"/>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charset="0"/>
              <a:buChar char="•"/>
              <a:defRPr sz="2000" kern="1200">
                <a:solidFill>
                  <a:srgbClr val="323232"/>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charset="0"/>
              <a:buChar char="•"/>
              <a:defRPr sz="1800" kern="1200">
                <a:solidFill>
                  <a:srgbClr val="323232"/>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charset="0"/>
              <a:buChar char="•"/>
              <a:defRPr sz="1800" kern="1200">
                <a:solidFill>
                  <a:srgbClr val="32323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charset="0"/>
              <a:buNone/>
            </a:pPr>
            <a:r>
              <a:rPr lang="en-US" sz="2000" i="1" dirty="0">
                <a:solidFill>
                  <a:srgbClr val="000000"/>
                </a:solidFill>
              </a:rPr>
              <a:t>Even better than good error messages is a careful design which prevents a problem from occurring in the first place. Either eliminate error-prone conditions or check for them and present users with a confirmation option before they commit to the action.</a:t>
            </a:r>
          </a:p>
          <a:p>
            <a:pPr marL="0" lvl="0" indent="0">
              <a:lnSpc>
                <a:spcPct val="100000"/>
              </a:lnSpc>
              <a:spcBef>
                <a:spcPts val="0"/>
              </a:spcBef>
              <a:buClrTx/>
              <a:buNone/>
            </a:pPr>
            <a:endParaRPr lang="en-US" sz="1200" b="1" dirty="0">
              <a:solidFill>
                <a:srgbClr val="000000"/>
              </a:solidFill>
              <a:latin typeface="Arial" panose="020B0604020202020204"/>
              <a:ea typeface="+mn-ea"/>
              <a:cs typeface="+mn-cs"/>
            </a:endParaRPr>
          </a:p>
          <a:p>
            <a:pPr marL="0" indent="0">
              <a:spcAft>
                <a:spcPts val="600"/>
              </a:spcAft>
              <a:buNone/>
            </a:pPr>
            <a:r>
              <a:rPr lang="en-US" sz="2000" b="1" dirty="0">
                <a:solidFill>
                  <a:srgbClr val="000000"/>
                </a:solidFill>
              </a:rPr>
              <a:t>Corresponding WCAG 2.0 Requirements (Levels A and AA) </a:t>
            </a:r>
          </a:p>
          <a:p>
            <a:pPr marL="285750" lvl="0" indent="-285750">
              <a:spcAft>
                <a:spcPts val="600"/>
              </a:spcAft>
            </a:pPr>
            <a:r>
              <a:rPr lang="en-US" sz="2000" dirty="0">
                <a:solidFill>
                  <a:srgbClr val="000000"/>
                </a:solidFill>
              </a:rPr>
              <a:t>Success Criterion 2.2.1 Timing Adjustable (Level A)</a:t>
            </a:r>
          </a:p>
          <a:p>
            <a:pPr marL="285750" indent="-285750">
              <a:spcAft>
                <a:spcPts val="600"/>
              </a:spcAft>
            </a:pPr>
            <a:r>
              <a:rPr lang="en-US" sz="2000" dirty="0">
                <a:solidFill>
                  <a:srgbClr val="000000"/>
                </a:solidFill>
              </a:rPr>
              <a:t>Success Criterion 3.3.1 Error Identification (Level A)</a:t>
            </a:r>
          </a:p>
          <a:p>
            <a:pPr marL="285750" lvl="0" indent="-285750">
              <a:spcAft>
                <a:spcPts val="600"/>
              </a:spcAft>
            </a:pPr>
            <a:r>
              <a:rPr lang="en-US" sz="2000" dirty="0">
                <a:solidFill>
                  <a:srgbClr val="000000"/>
                </a:solidFill>
              </a:rPr>
              <a:t>Success Criterion 3.3.4 Error Prevention (Legal, Financial, Data) (Level AA)</a:t>
            </a:r>
          </a:p>
          <a:p>
            <a:pPr marL="0" lvl="0" indent="0">
              <a:lnSpc>
                <a:spcPct val="100000"/>
              </a:lnSpc>
              <a:spcBef>
                <a:spcPts val="0"/>
              </a:spcBef>
              <a:buClrTx/>
              <a:buNone/>
            </a:pPr>
            <a:endParaRPr lang="en-US" sz="1200" b="1" dirty="0">
              <a:solidFill>
                <a:srgbClr val="000000"/>
              </a:solidFill>
              <a:latin typeface="Arial" panose="020B0604020202020204"/>
              <a:ea typeface="+mn-ea"/>
              <a:cs typeface="+mn-cs"/>
            </a:endParaRPr>
          </a:p>
          <a:p>
            <a:pPr marL="0" lvl="0" indent="0">
              <a:buClrTx/>
              <a:buNone/>
            </a:pPr>
            <a:r>
              <a:rPr lang="en-US" sz="2000" dirty="0">
                <a:solidFill>
                  <a:srgbClr val="000000"/>
                </a:solidFill>
                <a:latin typeface="Arial" panose="020B0604020202020204"/>
                <a:ea typeface="+mn-ea"/>
                <a:cs typeface="+mn-cs"/>
              </a:rPr>
              <a:t>If users cannot control timeouts, identify errors, or reverse entered legal or financial data, then they will become prone to making errors. </a:t>
            </a:r>
          </a:p>
          <a:p>
            <a:pPr marL="285750" lvl="0" indent="-285750">
              <a:spcAft>
                <a:spcPts val="600"/>
              </a:spcAft>
            </a:pPr>
            <a:endParaRPr lang="en-US" sz="2000" dirty="0">
              <a:solidFill>
                <a:srgbClr val="000000"/>
              </a:solidFill>
            </a:endParaRPr>
          </a:p>
          <a:p>
            <a:pPr marL="0" indent="0">
              <a:buFont typeface="Arial" charset="0"/>
              <a:buNone/>
            </a:pPr>
            <a:r>
              <a:rPr lang="en-US" sz="2000" i="1" dirty="0">
                <a:solidFill>
                  <a:srgbClr val="000000"/>
                </a:solidFill>
              </a:rPr>
              <a:t> </a:t>
            </a:r>
          </a:p>
        </p:txBody>
      </p:sp>
      <p:sp>
        <p:nvSpPr>
          <p:cNvPr id="4" name="Slide Number Placeholder 3">
            <a:extLst>
              <a:ext uri="{FF2B5EF4-FFF2-40B4-BE49-F238E27FC236}">
                <a16:creationId xmlns:a16="http://schemas.microsoft.com/office/drawing/2014/main" id="{F8BE804E-EE43-994D-A1E0-646C3F64AF26}"/>
              </a:ext>
            </a:extLst>
          </p:cNvPr>
          <p:cNvSpPr>
            <a:spLocks noGrp="1"/>
          </p:cNvSpPr>
          <p:nvPr>
            <p:ph type="sldNum" sz="quarter" idx="4"/>
          </p:nvPr>
        </p:nvSpPr>
        <p:spPr/>
        <p:txBody>
          <a:bodyPr/>
          <a:lstStyle/>
          <a:p>
            <a:fld id="{2030EA8A-DA75-3443-B9EE-A63E33F4F203}" type="slidenum">
              <a:rPr lang="en-US" smtClean="0"/>
              <a:pPr/>
              <a:t>33</a:t>
            </a:fld>
            <a:endParaRPr lang="en-US"/>
          </a:p>
        </p:txBody>
      </p:sp>
      <p:sp>
        <p:nvSpPr>
          <p:cNvPr id="5" name="Footer Placeholder 4">
            <a:extLst>
              <a:ext uri="{FF2B5EF4-FFF2-40B4-BE49-F238E27FC236}">
                <a16:creationId xmlns:a16="http://schemas.microsoft.com/office/drawing/2014/main" id="{AFBCBC35-7E4A-3148-AB7F-E1DFAFE1F010}"/>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274295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005004" y="3031282"/>
            <a:ext cx="4861453" cy="507832"/>
          </a:xfrm>
          <a:prstGeom prst="rect">
            <a:avLst/>
          </a:prstGeom>
          <a:noFill/>
        </p:spPr>
        <p:txBody>
          <a:bodyPr wrap="square" rtlCol="0">
            <a:spAutoFit/>
          </a:bodyPr>
          <a:lstStyle/>
          <a:p>
            <a:r>
              <a:rPr lang="en-US" sz="2400" dirty="0"/>
              <a:t>First Name</a:t>
            </a:r>
          </a:p>
        </p:txBody>
      </p:sp>
      <p:sp>
        <p:nvSpPr>
          <p:cNvPr id="6" name="TextBox 5"/>
          <p:cNvSpPr txBox="1"/>
          <p:nvPr/>
        </p:nvSpPr>
        <p:spPr>
          <a:xfrm>
            <a:off x="1005004" y="4411407"/>
            <a:ext cx="4861453" cy="507832"/>
          </a:xfrm>
          <a:prstGeom prst="rect">
            <a:avLst/>
          </a:prstGeom>
          <a:noFill/>
        </p:spPr>
        <p:txBody>
          <a:bodyPr wrap="square" rtlCol="0">
            <a:spAutoFit/>
          </a:bodyPr>
          <a:lstStyle/>
          <a:p>
            <a:r>
              <a:rPr lang="en-US" sz="2400" dirty="0"/>
              <a:t>Last Name</a:t>
            </a:r>
          </a:p>
        </p:txBody>
      </p:sp>
      <p:sp>
        <p:nvSpPr>
          <p:cNvPr id="7" name="TextBox 6"/>
          <p:cNvSpPr txBox="1"/>
          <p:nvPr/>
        </p:nvSpPr>
        <p:spPr>
          <a:xfrm>
            <a:off x="1120831" y="3559505"/>
            <a:ext cx="4774643" cy="619471"/>
          </a:xfrm>
          <a:prstGeom prst="rect">
            <a:avLst/>
          </a:prstGeom>
          <a:noFill/>
          <a:ln>
            <a:solidFill>
              <a:srgbClr val="000000"/>
            </a:solidFill>
          </a:ln>
        </p:spPr>
        <p:txBody>
          <a:bodyPr wrap="square" rtlCol="0">
            <a:spAutoFit/>
          </a:bodyPr>
          <a:lstStyle/>
          <a:p>
            <a:endParaRPr lang="en-US"/>
          </a:p>
        </p:txBody>
      </p:sp>
      <p:sp>
        <p:nvSpPr>
          <p:cNvPr id="8" name="TextBox 7"/>
          <p:cNvSpPr txBox="1"/>
          <p:nvPr/>
        </p:nvSpPr>
        <p:spPr>
          <a:xfrm>
            <a:off x="1120831" y="4971171"/>
            <a:ext cx="4774643" cy="619471"/>
          </a:xfrm>
          <a:prstGeom prst="rect">
            <a:avLst/>
          </a:prstGeom>
          <a:noFill/>
          <a:ln w="15875">
            <a:solidFill>
              <a:srgbClr val="FF0000"/>
            </a:solidFill>
          </a:ln>
        </p:spPr>
        <p:txBody>
          <a:bodyPr wrap="square" rtlCol="0">
            <a:spAutoFit/>
          </a:bodyPr>
          <a:lstStyle/>
          <a:p>
            <a:endParaRPr lang="en-US"/>
          </a:p>
        </p:txBody>
      </p:sp>
      <p:sp>
        <p:nvSpPr>
          <p:cNvPr id="9" name="TextBox 8"/>
          <p:cNvSpPr txBox="1"/>
          <p:nvPr/>
        </p:nvSpPr>
        <p:spPr>
          <a:xfrm>
            <a:off x="1005004" y="2329398"/>
            <a:ext cx="4861453" cy="406265"/>
          </a:xfrm>
          <a:prstGeom prst="rect">
            <a:avLst/>
          </a:prstGeom>
          <a:noFill/>
        </p:spPr>
        <p:txBody>
          <a:bodyPr wrap="square" rtlCol="0">
            <a:spAutoFit/>
          </a:bodyPr>
          <a:lstStyle/>
          <a:p>
            <a:r>
              <a:rPr lang="en-US" dirty="0">
                <a:solidFill>
                  <a:srgbClr val="FF0000"/>
                </a:solidFill>
              </a:rPr>
              <a:t>Red fields are required</a:t>
            </a:r>
          </a:p>
        </p:txBody>
      </p:sp>
      <p:pic>
        <p:nvPicPr>
          <p:cNvPr id="3" name="Picture 2" descr="Image of a search field with placeholder text used as a lab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864" y="846555"/>
            <a:ext cx="7504083" cy="852737"/>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34</a:t>
            </a:fld>
            <a:endParaRPr lang="en-US"/>
          </a:p>
        </p:txBody>
      </p:sp>
      <p:sp>
        <p:nvSpPr>
          <p:cNvPr id="4" name="Footer Placeholder 3"/>
          <p:cNvSpPr>
            <a:spLocks noGrp="1"/>
          </p:cNvSpPr>
          <p:nvPr>
            <p:ph type="ftr" sz="quarter" idx="3"/>
          </p:nvPr>
        </p:nvSpPr>
        <p:spPr>
          <a:xfrm>
            <a:off x="3798831" y="6360712"/>
            <a:ext cx="4650576" cy="360762"/>
          </a:xfrm>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47880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C7A30-0ACA-BB41-B533-8EA785558D53}"/>
              </a:ext>
            </a:extLst>
          </p:cNvPr>
          <p:cNvSpPr>
            <a:spLocks noGrp="1"/>
          </p:cNvSpPr>
          <p:nvPr>
            <p:ph type="title"/>
          </p:nvPr>
        </p:nvSpPr>
        <p:spPr>
          <a:xfrm>
            <a:off x="838200" y="470174"/>
            <a:ext cx="10515600" cy="1047729"/>
          </a:xfrm>
        </p:spPr>
        <p:txBody>
          <a:bodyPr anchor="b"/>
          <a:lstStyle/>
          <a:p>
            <a:r>
              <a:rPr lang="en-US" dirty="0">
                <a:solidFill>
                  <a:srgbClr val="000000"/>
                </a:solidFill>
              </a:rPr>
              <a:t>Recognition Rather than Recall </a:t>
            </a:r>
          </a:p>
        </p:txBody>
      </p:sp>
      <p:sp>
        <p:nvSpPr>
          <p:cNvPr id="3" name="Subtitle 2" hidden="1">
            <a:extLst>
              <a:ext uri="{FF2B5EF4-FFF2-40B4-BE49-F238E27FC236}">
                <a16:creationId xmlns:a16="http://schemas.microsoft.com/office/drawing/2014/main" id="{7410C297-9091-0F49-A435-402D1F785E4F}"/>
              </a:ext>
            </a:extLst>
          </p:cNvPr>
          <p:cNvSpPr>
            <a:spLocks noGrp="1"/>
          </p:cNvSpPr>
          <p:nvPr>
            <p:ph type="subTitle" idx="10"/>
          </p:nvPr>
        </p:nvSpPr>
        <p:spPr/>
        <p:txBody>
          <a:bodyPr>
            <a:normAutofit fontScale="92500" lnSpcReduction="10000"/>
          </a:bodyPr>
          <a:lstStyle/>
          <a:p>
            <a:endParaRPr lang="en-US"/>
          </a:p>
        </p:txBody>
      </p:sp>
      <p:sp>
        <p:nvSpPr>
          <p:cNvPr id="7" name="Content Placeholder 2">
            <a:extLst>
              <a:ext uri="{FF2B5EF4-FFF2-40B4-BE49-F238E27FC236}">
                <a16:creationId xmlns:a16="http://schemas.microsoft.com/office/drawing/2014/main" id="{92CD890A-FA4C-FF4E-9F75-10DE8C232021}"/>
              </a:ext>
            </a:extLst>
          </p:cNvPr>
          <p:cNvSpPr>
            <a:spLocks noGrp="1"/>
          </p:cNvSpPr>
          <p:nvPr>
            <p:ph idx="1"/>
          </p:nvPr>
        </p:nvSpPr>
        <p:spPr>
          <a:xfrm>
            <a:off x="838200" y="1656405"/>
            <a:ext cx="10637838" cy="1363327"/>
          </a:xfrm>
        </p:spPr>
        <p:txBody>
          <a:bodyPr vert="horz" lIns="91440" tIns="45720" rIns="91440" bIns="45720" rtlCol="0" anchor="t">
            <a:normAutofit fontScale="85000" lnSpcReduction="10000"/>
          </a:bodyPr>
          <a:lstStyle/>
          <a:p>
            <a:pPr marL="0" indent="0">
              <a:lnSpc>
                <a:spcPts val="3000"/>
              </a:lnSpc>
              <a:spcBef>
                <a:spcPts val="2800"/>
              </a:spcBef>
              <a:buNone/>
            </a:pPr>
            <a:r>
              <a:rPr lang="en-US" sz="2200" i="1" dirty="0">
                <a:solidFill>
                  <a:srgbClr val="000000"/>
                </a:solidFill>
              </a:rPr>
              <a:t>Minimize the user's memory load by making objects, actions, and options visible. The user should not have to remember information from one part of the dialogue to another. Instructions for use of the system should be visible or easily retrievable whenever appropriate. </a:t>
            </a:r>
          </a:p>
        </p:txBody>
      </p:sp>
      <p:sp>
        <p:nvSpPr>
          <p:cNvPr id="8" name="TextBox 7">
            <a:extLst>
              <a:ext uri="{FF2B5EF4-FFF2-40B4-BE49-F238E27FC236}">
                <a16:creationId xmlns:a16="http://schemas.microsoft.com/office/drawing/2014/main" id="{F54EB64A-11D3-E74B-8432-230A706F96DE}"/>
              </a:ext>
            </a:extLst>
          </p:cNvPr>
          <p:cNvSpPr txBox="1"/>
          <p:nvPr/>
        </p:nvSpPr>
        <p:spPr>
          <a:xfrm>
            <a:off x="826225" y="3164780"/>
            <a:ext cx="9131300" cy="907941"/>
          </a:xfrm>
          <a:prstGeom prst="rect">
            <a:avLst/>
          </a:prstGeom>
          <a:noFill/>
        </p:spPr>
        <p:txBody>
          <a:bodyPr wrap="square" rtlCol="0" anchor="t">
            <a:spAutoFit/>
          </a:bodyPr>
          <a:lstStyle/>
          <a:p>
            <a:pPr>
              <a:spcAft>
                <a:spcPts val="600"/>
              </a:spcAft>
            </a:pPr>
            <a:r>
              <a:rPr lang="en-US" sz="2000" b="1" dirty="0">
                <a:solidFill>
                  <a:srgbClr val="000000"/>
                </a:solidFill>
              </a:rPr>
              <a:t>Corresponding WCAG 2.0 Requirements (Levels A and AA) </a:t>
            </a:r>
          </a:p>
          <a:p>
            <a:pPr lvl="0">
              <a:spcAft>
                <a:spcPts val="600"/>
              </a:spcAft>
            </a:pPr>
            <a:r>
              <a:rPr lang="en-US" sz="2800" i="1" dirty="0">
                <a:solidFill>
                  <a:srgbClr val="000000"/>
                </a:solidFill>
              </a:rPr>
              <a:t>-- All of the above --</a:t>
            </a:r>
          </a:p>
        </p:txBody>
      </p:sp>
      <p:sp>
        <p:nvSpPr>
          <p:cNvPr id="9" name="TextBox 8">
            <a:extLst>
              <a:ext uri="{FF2B5EF4-FFF2-40B4-BE49-F238E27FC236}">
                <a16:creationId xmlns:a16="http://schemas.microsoft.com/office/drawing/2014/main" id="{7D156BB1-DBA4-874D-8720-A7B57C374A53}"/>
              </a:ext>
            </a:extLst>
          </p:cNvPr>
          <p:cNvSpPr txBox="1"/>
          <p:nvPr/>
        </p:nvSpPr>
        <p:spPr>
          <a:xfrm>
            <a:off x="838200" y="4368800"/>
            <a:ext cx="10134600" cy="1200329"/>
          </a:xfrm>
          <a:prstGeom prst="rect">
            <a:avLst/>
          </a:prstGeom>
          <a:noFill/>
        </p:spPr>
        <p:txBody>
          <a:bodyPr wrap="square" rtlCol="0" anchor="t">
            <a:spAutoFit/>
          </a:bodyPr>
          <a:lstStyle/>
          <a:p>
            <a:r>
              <a:rPr lang="en-US" sz="2400" dirty="0">
                <a:solidFill>
                  <a:srgbClr val="000000"/>
                </a:solidFill>
              </a:rPr>
              <a:t>If the prior success criteria are not met, then users are forced to remember past idiosyncratic behavior instead of relying on expected or recognizable behavior. </a:t>
            </a:r>
            <a:endParaRPr lang="en-US" dirty="0">
              <a:solidFill>
                <a:srgbClr val="000000"/>
              </a:solidFill>
            </a:endParaRPr>
          </a:p>
        </p:txBody>
      </p:sp>
      <p:sp>
        <p:nvSpPr>
          <p:cNvPr id="5" name="Slide Number Placeholder 4">
            <a:extLst>
              <a:ext uri="{FF2B5EF4-FFF2-40B4-BE49-F238E27FC236}">
                <a16:creationId xmlns:a16="http://schemas.microsoft.com/office/drawing/2014/main" id="{8412027A-82C3-5E48-BDEC-CD1BBCC92B77}"/>
              </a:ext>
            </a:extLst>
          </p:cNvPr>
          <p:cNvSpPr>
            <a:spLocks noGrp="1"/>
          </p:cNvSpPr>
          <p:nvPr>
            <p:ph type="sldNum" sz="quarter" idx="4"/>
          </p:nvPr>
        </p:nvSpPr>
        <p:spPr/>
        <p:txBody>
          <a:bodyPr/>
          <a:lstStyle/>
          <a:p>
            <a:fld id="{2030EA8A-DA75-3443-B9EE-A63E33F4F203}" type="slidenum">
              <a:rPr lang="en-US" smtClean="0"/>
              <a:pPr/>
              <a:t>35</a:t>
            </a:fld>
            <a:endParaRPr lang="en-US"/>
          </a:p>
        </p:txBody>
      </p:sp>
      <p:sp>
        <p:nvSpPr>
          <p:cNvPr id="6" name="Footer Placeholder 5">
            <a:extLst>
              <a:ext uri="{FF2B5EF4-FFF2-40B4-BE49-F238E27FC236}">
                <a16:creationId xmlns:a16="http://schemas.microsoft.com/office/drawing/2014/main" id="{2E25EC86-430B-F046-9EC7-364A55D25CE5}"/>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291578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6500"/>
                            </p:stCondLst>
                            <p:childTnLst>
                              <p:par>
                                <p:cTn id="9" presetID="10" presetClass="entr" presetSubtype="0" fill="hold" grpId="0" nodeType="afterEffect">
                                  <p:stCondLst>
                                    <p:cond delay="6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9FC6-B05E-6644-B962-B004B4E6DAA8}"/>
              </a:ext>
            </a:extLst>
          </p:cNvPr>
          <p:cNvSpPr>
            <a:spLocks noGrp="1"/>
          </p:cNvSpPr>
          <p:nvPr>
            <p:ph type="title"/>
          </p:nvPr>
        </p:nvSpPr>
        <p:spPr>
          <a:xfrm>
            <a:off x="838200" y="470175"/>
            <a:ext cx="10515600" cy="1043832"/>
          </a:xfrm>
        </p:spPr>
        <p:txBody>
          <a:bodyPr anchor="b"/>
          <a:lstStyle/>
          <a:p>
            <a:r>
              <a:rPr lang="en-US" dirty="0"/>
              <a:t>Recommendations from A11y COGA TF</a:t>
            </a:r>
          </a:p>
        </p:txBody>
      </p:sp>
      <p:sp>
        <p:nvSpPr>
          <p:cNvPr id="3" name="Subtitle 2" hidden="1">
            <a:extLst>
              <a:ext uri="{FF2B5EF4-FFF2-40B4-BE49-F238E27FC236}">
                <a16:creationId xmlns:a16="http://schemas.microsoft.com/office/drawing/2014/main" id="{CD5EFBD7-FDB6-8A43-878F-710C8167EE6E}"/>
              </a:ext>
            </a:extLst>
          </p:cNvPr>
          <p:cNvSpPr>
            <a:spLocks noGrp="1"/>
          </p:cNvSpPr>
          <p:nvPr>
            <p:ph type="subTitle" idx="10"/>
          </p:nvPr>
        </p:nvSpPr>
        <p:spPr/>
        <p:txBody>
          <a:bodyPr>
            <a:normAutofit fontScale="92500" lnSpcReduction="10000"/>
          </a:bodyPr>
          <a:lstStyle/>
          <a:p>
            <a:endParaRPr lang="en-US"/>
          </a:p>
        </p:txBody>
      </p:sp>
      <p:sp>
        <p:nvSpPr>
          <p:cNvPr id="4" name="Content Placeholder 3">
            <a:extLst>
              <a:ext uri="{FF2B5EF4-FFF2-40B4-BE49-F238E27FC236}">
                <a16:creationId xmlns:a16="http://schemas.microsoft.com/office/drawing/2014/main" id="{1E040C37-FFEF-2841-9B00-323F727F3F47}"/>
              </a:ext>
            </a:extLst>
          </p:cNvPr>
          <p:cNvSpPr>
            <a:spLocks noGrp="1"/>
          </p:cNvSpPr>
          <p:nvPr>
            <p:ph idx="1"/>
          </p:nvPr>
        </p:nvSpPr>
        <p:spPr/>
        <p:txBody>
          <a:bodyPr/>
          <a:lstStyle/>
          <a:p>
            <a:pPr marL="285750" indent="-285750">
              <a:spcAft>
                <a:spcPts val="1200"/>
              </a:spcAft>
            </a:pPr>
            <a:r>
              <a:rPr lang="en-US" dirty="0">
                <a:solidFill>
                  <a:srgbClr val="000000"/>
                </a:solidFill>
              </a:rPr>
              <a:t>Help as many users as possible understand the site and know how to use it. </a:t>
            </a:r>
          </a:p>
          <a:p>
            <a:pPr marL="285750" indent="-285750">
              <a:spcAft>
                <a:spcPts val="1200"/>
              </a:spcAft>
            </a:pPr>
            <a:r>
              <a:rPr lang="en-US" dirty="0">
                <a:solidFill>
                  <a:srgbClr val="000000"/>
                </a:solidFill>
              </a:rPr>
              <a:t>Prevent the user from making mistakes and make it easy to correct mistakes when they do occur. </a:t>
            </a:r>
          </a:p>
          <a:p>
            <a:pPr marL="285750" indent="-285750">
              <a:spcAft>
                <a:spcPts val="1200"/>
              </a:spcAft>
            </a:pPr>
            <a:r>
              <a:rPr lang="en-US" dirty="0">
                <a:solidFill>
                  <a:srgbClr val="000000"/>
                </a:solidFill>
              </a:rPr>
              <a:t>Help the user focus and restore context if attention is lost.  </a:t>
            </a:r>
          </a:p>
          <a:p>
            <a:pPr marL="285750" indent="-285750">
              <a:spcAft>
                <a:spcPts val="1200"/>
              </a:spcAft>
            </a:pPr>
            <a:r>
              <a:rPr lang="en-US" dirty="0">
                <a:solidFill>
                  <a:srgbClr val="000000"/>
                </a:solidFill>
              </a:rPr>
              <a:t>Minimize the cognitive skills required to use the content and avoid barriers that stop people with cognitive disabilities from using content.</a:t>
            </a:r>
          </a:p>
        </p:txBody>
      </p:sp>
      <p:sp>
        <p:nvSpPr>
          <p:cNvPr id="5" name="Slide Number Placeholder 4">
            <a:extLst>
              <a:ext uri="{FF2B5EF4-FFF2-40B4-BE49-F238E27FC236}">
                <a16:creationId xmlns:a16="http://schemas.microsoft.com/office/drawing/2014/main" id="{971F0C3A-AA79-FB4A-B4F6-0346632040A7}"/>
              </a:ext>
            </a:extLst>
          </p:cNvPr>
          <p:cNvSpPr>
            <a:spLocks noGrp="1"/>
          </p:cNvSpPr>
          <p:nvPr>
            <p:ph type="sldNum" sz="quarter" idx="4"/>
          </p:nvPr>
        </p:nvSpPr>
        <p:spPr/>
        <p:txBody>
          <a:bodyPr/>
          <a:lstStyle/>
          <a:p>
            <a:fld id="{2030EA8A-DA75-3443-B9EE-A63E33F4F203}" type="slidenum">
              <a:rPr lang="en-US" smtClean="0"/>
              <a:pPr/>
              <a:t>36</a:t>
            </a:fld>
            <a:endParaRPr lang="en-US"/>
          </a:p>
        </p:txBody>
      </p:sp>
      <p:sp>
        <p:nvSpPr>
          <p:cNvPr id="6" name="Footer Placeholder 5">
            <a:extLst>
              <a:ext uri="{FF2B5EF4-FFF2-40B4-BE49-F238E27FC236}">
                <a16:creationId xmlns:a16="http://schemas.microsoft.com/office/drawing/2014/main" id="{EF2A7472-4BA8-E347-94EC-F799B25C6594}"/>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26637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37</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3" name="TextBox 2">
            <a:extLst>
              <a:ext uri="{FF2B5EF4-FFF2-40B4-BE49-F238E27FC236}">
                <a16:creationId xmlns:a16="http://schemas.microsoft.com/office/drawing/2014/main" id="{66540D40-25AB-49E6-94F8-69B52DE8A68D}"/>
              </a:ext>
            </a:extLst>
          </p:cNvPr>
          <p:cNvSpPr txBox="1"/>
          <p:nvPr/>
        </p:nvSpPr>
        <p:spPr>
          <a:xfrm>
            <a:off x="70884" y="1093143"/>
            <a:ext cx="11558407"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dirty="0">
                <a:solidFill>
                  <a:srgbClr val="FFFFFF"/>
                </a:solidFill>
                <a:cs typeface="Arial"/>
              </a:rPr>
              <a:t>1:10:100</a:t>
            </a:r>
          </a:p>
        </p:txBody>
      </p:sp>
      <p:sp>
        <p:nvSpPr>
          <p:cNvPr id="2" name="TextBox 1"/>
          <p:cNvSpPr txBox="1"/>
          <p:nvPr/>
        </p:nvSpPr>
        <p:spPr>
          <a:xfrm>
            <a:off x="861646" y="2860435"/>
            <a:ext cx="10767645" cy="2477601"/>
          </a:xfrm>
          <a:prstGeom prst="rect">
            <a:avLst/>
          </a:prstGeom>
          <a:noFill/>
        </p:spPr>
        <p:txBody>
          <a:bodyPr wrap="square" rtlCol="0">
            <a:spAutoFit/>
          </a:bodyPr>
          <a:lstStyle/>
          <a:p>
            <a:pPr>
              <a:lnSpc>
                <a:spcPts val="3000"/>
              </a:lnSpc>
              <a:spcAft>
                <a:spcPts val="1200"/>
              </a:spcAft>
            </a:pPr>
            <a:r>
              <a:rPr lang="en-US" sz="2400" dirty="0">
                <a:solidFill>
                  <a:schemeClr val="bg1"/>
                </a:solidFill>
              </a:rPr>
              <a:t>A quality management concept developed by G. </a:t>
            </a:r>
            <a:r>
              <a:rPr lang="en-US" sz="2400" dirty="0" err="1">
                <a:solidFill>
                  <a:schemeClr val="bg1"/>
                </a:solidFill>
              </a:rPr>
              <a:t>Loabovitz</a:t>
            </a:r>
            <a:r>
              <a:rPr lang="en-US" sz="2400" dirty="0">
                <a:solidFill>
                  <a:schemeClr val="bg1"/>
                </a:solidFill>
              </a:rPr>
              <a:t> and Y. Chang that is used to quantify the hidden costs of poor quality goes as follows:</a:t>
            </a:r>
            <a:endParaRPr lang="en-US" sz="2200" dirty="0">
              <a:solidFill>
                <a:schemeClr val="bg1"/>
              </a:solidFill>
            </a:endParaRPr>
          </a:p>
          <a:p>
            <a:pPr marL="342900" indent="-342900">
              <a:lnSpc>
                <a:spcPts val="3000"/>
              </a:lnSpc>
              <a:spcAft>
                <a:spcPts val="1200"/>
              </a:spcAft>
              <a:buFont typeface="Arial" charset="0"/>
              <a:buChar char="•"/>
            </a:pPr>
            <a:r>
              <a:rPr lang="en-US" sz="2200" dirty="0">
                <a:solidFill>
                  <a:schemeClr val="bg1"/>
                </a:solidFill>
              </a:rPr>
              <a:t>A defect caught in requirements phase costs a factor of 1 (1x) to fix.</a:t>
            </a:r>
          </a:p>
          <a:p>
            <a:pPr marL="342900" indent="-342900">
              <a:lnSpc>
                <a:spcPts val="3000"/>
              </a:lnSpc>
              <a:spcAft>
                <a:spcPts val="1200"/>
              </a:spcAft>
              <a:buFont typeface="Arial" charset="0"/>
              <a:buChar char="•"/>
            </a:pPr>
            <a:r>
              <a:rPr lang="en-US" sz="2200" dirty="0">
                <a:solidFill>
                  <a:schemeClr val="bg1"/>
                </a:solidFill>
              </a:rPr>
              <a:t>A defect caught in construction costs 10 times as much as in requirements. </a:t>
            </a:r>
          </a:p>
          <a:p>
            <a:pPr marL="342900" indent="-342900">
              <a:lnSpc>
                <a:spcPts val="3000"/>
              </a:lnSpc>
              <a:spcAft>
                <a:spcPts val="1200"/>
              </a:spcAft>
              <a:buFont typeface="Arial" charset="0"/>
              <a:buChar char="•"/>
            </a:pPr>
            <a:r>
              <a:rPr lang="en-US" sz="2200" dirty="0">
                <a:solidFill>
                  <a:schemeClr val="bg1"/>
                </a:solidFill>
              </a:rPr>
              <a:t>A defect caught in production costs up to 100 times as much as in requirements. </a:t>
            </a:r>
          </a:p>
        </p:txBody>
      </p:sp>
    </p:spTree>
    <p:extLst>
      <p:ext uri="{BB962C8B-B14F-4D97-AF65-F5344CB8AC3E}">
        <p14:creationId xmlns:p14="http://schemas.microsoft.com/office/powerpoint/2010/main" val="136364201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342900" y="2108200"/>
            <a:ext cx="11391900" cy="2123658"/>
          </a:xfrm>
          <a:prstGeom prst="rect">
            <a:avLst/>
          </a:prstGeom>
          <a:noFill/>
        </p:spPr>
        <p:txBody>
          <a:bodyPr wrap="square" rtlCol="0" anchor="t">
            <a:spAutoFit/>
          </a:bodyPr>
          <a:lstStyle/>
          <a:p>
            <a:pPr algn="ctr"/>
            <a:r>
              <a:rPr lang="en-US" sz="4400" dirty="0">
                <a:solidFill>
                  <a:srgbClr val="000000"/>
                </a:solidFill>
              </a:rPr>
              <a:t>In other words, </a:t>
            </a:r>
            <a:br>
              <a:rPr lang="en-US" sz="4400" dirty="0">
                <a:solidFill>
                  <a:srgbClr val="000000"/>
                </a:solidFill>
                <a:cs typeface="Arial"/>
              </a:rPr>
            </a:br>
            <a:r>
              <a:rPr lang="en-US" sz="4400" dirty="0">
                <a:solidFill>
                  <a:srgbClr val="000000"/>
                </a:solidFill>
              </a:rPr>
              <a:t>design for accessibility </a:t>
            </a:r>
            <a:br>
              <a:rPr lang="en-US" sz="4400" dirty="0">
                <a:solidFill>
                  <a:srgbClr val="000000"/>
                </a:solidFill>
                <a:cs typeface="Arial"/>
              </a:rPr>
            </a:br>
            <a:r>
              <a:rPr lang="en-US" sz="4400" dirty="0">
                <a:solidFill>
                  <a:srgbClr val="000000"/>
                </a:solidFill>
              </a:rPr>
              <a:t>from the very beginning!</a:t>
            </a:r>
          </a:p>
        </p:txBody>
      </p:sp>
    </p:spTree>
    <p:extLst>
      <p:ext uri="{BB962C8B-B14F-4D97-AF65-F5344CB8AC3E}">
        <p14:creationId xmlns:p14="http://schemas.microsoft.com/office/powerpoint/2010/main" val="113076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39</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3" name="TextBox 2">
            <a:extLst>
              <a:ext uri="{FF2B5EF4-FFF2-40B4-BE49-F238E27FC236}">
                <a16:creationId xmlns:a16="http://schemas.microsoft.com/office/drawing/2014/main" id="{66540D40-25AB-49E6-94F8-69B52DE8A68D}"/>
              </a:ext>
            </a:extLst>
          </p:cNvPr>
          <p:cNvSpPr txBox="1"/>
          <p:nvPr/>
        </p:nvSpPr>
        <p:spPr>
          <a:xfrm>
            <a:off x="70884" y="2499906"/>
            <a:ext cx="12130111"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solidFill>
                  <a:srgbClr val="FFFFFF"/>
                </a:solidFill>
                <a:cs typeface="Arial"/>
              </a:rPr>
              <a:t>But, wait a minute!</a:t>
            </a:r>
            <a:br>
              <a:rPr lang="en-US" sz="3600">
                <a:solidFill>
                  <a:srgbClr val="FFFFFF"/>
                </a:solidFill>
                <a:cs typeface="Arial"/>
              </a:rPr>
            </a:br>
            <a:r>
              <a:rPr lang="en-US" sz="3600">
                <a:solidFill>
                  <a:srgbClr val="FFFFFF"/>
                </a:solidFill>
                <a:cs typeface="Arial"/>
              </a:rPr>
              <a:t>We’re talking about Design!</a:t>
            </a:r>
            <a:br>
              <a:rPr lang="en-US" sz="3600">
                <a:solidFill>
                  <a:srgbClr val="FFFFFF"/>
                </a:solidFill>
                <a:cs typeface="Arial"/>
              </a:rPr>
            </a:br>
            <a:r>
              <a:rPr lang="en-US" sz="3600">
                <a:solidFill>
                  <a:srgbClr val="FFFFFF"/>
                </a:solidFill>
                <a:cs typeface="Arial"/>
              </a:rPr>
              <a:t>Isn’t this supposed to be about development?</a:t>
            </a:r>
          </a:p>
        </p:txBody>
      </p:sp>
    </p:spTree>
    <p:extLst>
      <p:ext uri="{BB962C8B-B14F-4D97-AF65-F5344CB8AC3E}">
        <p14:creationId xmlns:p14="http://schemas.microsoft.com/office/powerpoint/2010/main" val="33757360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4</a:t>
            </a:fld>
            <a:endParaRPr lang="en-US"/>
          </a:p>
        </p:txBody>
      </p:sp>
      <p:sp>
        <p:nvSpPr>
          <p:cNvPr id="6" name="Footer Placeholder 5"/>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3" name="Picture 2" descr="Image of a 30 year old male sports enthusiast from Austral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136" y="253758"/>
            <a:ext cx="5182651" cy="5873672"/>
          </a:xfrm>
          <a:prstGeom prst="rect">
            <a:avLst/>
          </a:prstGeom>
        </p:spPr>
      </p:pic>
    </p:spTree>
    <p:extLst>
      <p:ext uri="{BB962C8B-B14F-4D97-AF65-F5344CB8AC3E}">
        <p14:creationId xmlns:p14="http://schemas.microsoft.com/office/powerpoint/2010/main" val="29646102"/>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A2352-F0F8-4269-AEA0-15125A0F2639}"/>
              </a:ext>
            </a:extLst>
          </p:cNvPr>
          <p:cNvSpPr>
            <a:spLocks noGrp="1"/>
          </p:cNvSpPr>
          <p:nvPr>
            <p:ph type="title"/>
          </p:nvPr>
        </p:nvSpPr>
        <p:spPr>
          <a:xfrm>
            <a:off x="2042629" y="1885585"/>
            <a:ext cx="6260123" cy="1372492"/>
          </a:xfrm>
        </p:spPr>
        <p:txBody>
          <a:bodyPr/>
          <a:lstStyle/>
          <a:p>
            <a:r>
              <a:rPr lang="en-US" dirty="0">
                <a:solidFill>
                  <a:srgbClr val="000000"/>
                </a:solidFill>
              </a:rPr>
              <a:t>Questions?</a:t>
            </a:r>
          </a:p>
        </p:txBody>
      </p:sp>
    </p:spTree>
    <p:extLst>
      <p:ext uri="{BB962C8B-B14F-4D97-AF65-F5344CB8AC3E}">
        <p14:creationId xmlns:p14="http://schemas.microsoft.com/office/powerpoint/2010/main" val="52893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D8D43-6A8E-EC49-AD69-E6CEBEA68478}"/>
              </a:ext>
            </a:extLst>
          </p:cNvPr>
          <p:cNvSpPr>
            <a:spLocks noGrp="1"/>
          </p:cNvSpPr>
          <p:nvPr>
            <p:ph type="title"/>
          </p:nvPr>
        </p:nvSpPr>
        <p:spPr>
          <a:xfrm>
            <a:off x="838200" y="365125"/>
            <a:ext cx="10515600" cy="1049337"/>
          </a:xfrm>
        </p:spPr>
        <p:txBody>
          <a:bodyPr anchor="b"/>
          <a:lstStyle/>
          <a:p>
            <a:r>
              <a:rPr lang="en-US" cap="none" dirty="0"/>
              <a:t>Thank You/ Resources</a:t>
            </a:r>
          </a:p>
        </p:txBody>
      </p:sp>
      <p:sp>
        <p:nvSpPr>
          <p:cNvPr id="3" name="Subtitle 2" hidden="1">
            <a:extLst>
              <a:ext uri="{FF2B5EF4-FFF2-40B4-BE49-F238E27FC236}">
                <a16:creationId xmlns:a16="http://schemas.microsoft.com/office/drawing/2014/main" id="{90D52D85-AF0E-4546-9117-14C35FFFA9B7}"/>
              </a:ext>
            </a:extLst>
          </p:cNvPr>
          <p:cNvSpPr>
            <a:spLocks noGrp="1"/>
          </p:cNvSpPr>
          <p:nvPr>
            <p:ph type="subTitle" idx="10"/>
          </p:nvPr>
        </p:nvSpPr>
        <p:spPr/>
        <p:txBody>
          <a:bodyPr>
            <a:normAutofit fontScale="92500" lnSpcReduction="10000"/>
          </a:bodyPr>
          <a:lstStyle/>
          <a:p>
            <a:r>
              <a:rPr lang="en-US" dirty="0"/>
              <a:t>Accessible Cooking with the Instant Pot Using Bluetooth and iPhone Apps</a:t>
            </a:r>
          </a:p>
        </p:txBody>
      </p:sp>
      <p:sp>
        <p:nvSpPr>
          <p:cNvPr id="6" name="Content Placeholder 1">
            <a:extLst>
              <a:ext uri="{FF2B5EF4-FFF2-40B4-BE49-F238E27FC236}">
                <a16:creationId xmlns:a16="http://schemas.microsoft.com/office/drawing/2014/main" id="{69233147-83BE-F448-B9B5-B09303C83505}"/>
              </a:ext>
            </a:extLst>
          </p:cNvPr>
          <p:cNvSpPr txBox="1">
            <a:spLocks/>
          </p:cNvSpPr>
          <p:nvPr/>
        </p:nvSpPr>
        <p:spPr>
          <a:xfrm>
            <a:off x="1004887" y="1690688"/>
            <a:ext cx="5341793" cy="2013211"/>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pPr>
            <a:r>
              <a:rPr lang="en-US" altLang="en-US" b="1" dirty="0">
                <a:solidFill>
                  <a:srgbClr val="000000"/>
                </a:solidFill>
                <a:ea typeface="ＭＳ Ｐゴシック" panose="020B0600070205080204" pitchFamily="34" charset="-128"/>
              </a:rPr>
              <a:t>Contact Us</a:t>
            </a:r>
          </a:p>
        </p:txBody>
      </p:sp>
      <p:sp>
        <p:nvSpPr>
          <p:cNvPr id="19" name="TextBox 18" descr="Ken Salaets&#10;Director of Global Policy&#10;I/T Industry Council (ITI)">
            <a:extLst>
              <a:ext uri="{FF2B5EF4-FFF2-40B4-BE49-F238E27FC236}">
                <a16:creationId xmlns:a16="http://schemas.microsoft.com/office/drawing/2014/main" id="{94900A6C-CCDD-144E-B06E-C07F8ABA3A62}"/>
              </a:ext>
            </a:extLst>
          </p:cNvPr>
          <p:cNvSpPr txBox="1"/>
          <p:nvPr/>
        </p:nvSpPr>
        <p:spPr>
          <a:xfrm>
            <a:off x="2286911" y="3521422"/>
            <a:ext cx="4271052" cy="590931"/>
          </a:xfrm>
          <a:prstGeom prst="rect">
            <a:avLst/>
          </a:prstGeom>
          <a:noFill/>
        </p:spPr>
        <p:txBody>
          <a:bodyPr wrap="square" rtlCol="0">
            <a:spAutoFit/>
          </a:bodyPr>
          <a:lstStyle/>
          <a:p>
            <a:pPr>
              <a:lnSpc>
                <a:spcPct val="90000"/>
              </a:lnSpc>
            </a:pPr>
            <a:r>
              <a:rPr lang="en-US" b="1" dirty="0">
                <a:solidFill>
                  <a:srgbClr val="000000"/>
                </a:solidFill>
                <a:latin typeface="Arial" charset="0"/>
                <a:ea typeface="Arial" charset="0"/>
                <a:cs typeface="Arial" charset="0"/>
              </a:rPr>
              <a:t>Derek Featherstone</a:t>
            </a:r>
          </a:p>
          <a:p>
            <a:pPr>
              <a:lnSpc>
                <a:spcPct val="90000"/>
              </a:lnSpc>
            </a:pPr>
            <a:r>
              <a:rPr lang="en-US" dirty="0">
                <a:solidFill>
                  <a:srgbClr val="000000"/>
                </a:solidFill>
                <a:latin typeface="Arial" charset="0"/>
                <a:ea typeface="Arial" charset="0"/>
                <a:cs typeface="Arial" charset="0"/>
                <a:hlinkClick r:id="rId2"/>
              </a:rPr>
              <a:t>Derek.Featherstone@LevelAccess.com </a:t>
            </a:r>
            <a:endParaRPr lang="en-US" dirty="0">
              <a:solidFill>
                <a:srgbClr val="000000"/>
              </a:solidFill>
              <a:latin typeface="Arial" charset="0"/>
              <a:ea typeface="Arial" charset="0"/>
              <a:cs typeface="Arial" charset="0"/>
            </a:endParaRPr>
          </a:p>
        </p:txBody>
      </p:sp>
      <p:sp>
        <p:nvSpPr>
          <p:cNvPr id="18" name="TextBox 17" descr="Bill Curtis-Davidson&#10;Sr. Director, Strategic Consulting Services&#10;Level Access">
            <a:extLst>
              <a:ext uri="{FF2B5EF4-FFF2-40B4-BE49-F238E27FC236}">
                <a16:creationId xmlns:a16="http://schemas.microsoft.com/office/drawing/2014/main" id="{6E56902F-03D8-F74B-B636-C826A80DD575}"/>
              </a:ext>
            </a:extLst>
          </p:cNvPr>
          <p:cNvSpPr txBox="1"/>
          <p:nvPr/>
        </p:nvSpPr>
        <p:spPr>
          <a:xfrm>
            <a:off x="2286911" y="5424545"/>
            <a:ext cx="4576520" cy="590931"/>
          </a:xfrm>
          <a:prstGeom prst="rect">
            <a:avLst/>
          </a:prstGeom>
          <a:noFill/>
        </p:spPr>
        <p:txBody>
          <a:bodyPr wrap="square" rtlCol="0" anchor="t">
            <a:spAutoFit/>
          </a:bodyPr>
          <a:lstStyle/>
          <a:p>
            <a:pPr>
              <a:lnSpc>
                <a:spcPct val="90000"/>
              </a:lnSpc>
            </a:pPr>
            <a:r>
              <a:rPr lang="en-US" b="1" dirty="0">
                <a:solidFill>
                  <a:srgbClr val="000000"/>
                </a:solidFill>
                <a:latin typeface="Arial" charset="0"/>
                <a:ea typeface="Arial" charset="0"/>
                <a:cs typeface="Arial" charset="0"/>
              </a:rPr>
              <a:t>Jim Griesemer </a:t>
            </a:r>
            <a:r>
              <a:rPr lang="en-US" dirty="0">
                <a:solidFill>
                  <a:srgbClr val="000000"/>
                </a:solidFill>
                <a:latin typeface="Arial" charset="0"/>
                <a:ea typeface="Arial" charset="0"/>
                <a:cs typeface="Arial" charset="0"/>
                <a:hlinkClick r:id="rId3"/>
              </a:rPr>
              <a:t>Jim.Griesemer@LevelAccess.com</a:t>
            </a:r>
            <a:r>
              <a:rPr lang="en-US" dirty="0">
                <a:solidFill>
                  <a:srgbClr val="000000"/>
                </a:solidFill>
                <a:latin typeface="Arial" charset="0"/>
                <a:ea typeface="Arial" charset="0"/>
                <a:cs typeface="Arial" charset="0"/>
              </a:rPr>
              <a:t> </a:t>
            </a:r>
          </a:p>
        </p:txBody>
      </p:sp>
      <p:sp>
        <p:nvSpPr>
          <p:cNvPr id="8" name="Content Placeholder 2">
            <a:extLst>
              <a:ext uri="{FF2B5EF4-FFF2-40B4-BE49-F238E27FC236}">
                <a16:creationId xmlns:a16="http://schemas.microsoft.com/office/drawing/2014/main" id="{F76BD8CF-1062-7749-A95A-DBBBE4D08E38}"/>
              </a:ext>
            </a:extLst>
          </p:cNvPr>
          <p:cNvSpPr txBox="1">
            <a:spLocks/>
          </p:cNvSpPr>
          <p:nvPr/>
        </p:nvSpPr>
        <p:spPr>
          <a:xfrm>
            <a:off x="6701050" y="1690688"/>
            <a:ext cx="4543213" cy="48006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b="1" dirty="0">
                <a:solidFill>
                  <a:srgbClr val="000000"/>
                </a:solidFill>
              </a:rPr>
              <a:t>Follow Us</a:t>
            </a:r>
          </a:p>
          <a:p>
            <a:pPr marL="0" indent="0">
              <a:buFont typeface="Arial"/>
              <a:buNone/>
              <a:defRPr/>
            </a:pPr>
            <a:endParaRPr lang="en-US" dirty="0">
              <a:solidFill>
                <a:srgbClr val="000000"/>
              </a:solidFill>
            </a:endParaRPr>
          </a:p>
          <a:p>
            <a:pPr marL="0" indent="0">
              <a:buFont typeface="Arial"/>
              <a:buNone/>
              <a:defRPr/>
            </a:pPr>
            <a:endParaRPr lang="en-US" dirty="0">
              <a:solidFill>
                <a:srgbClr val="000000"/>
              </a:solidFill>
            </a:endParaRPr>
          </a:p>
        </p:txBody>
      </p:sp>
      <p:pic>
        <p:nvPicPr>
          <p:cNvPr id="9" name="Picture 3" descr="Twitter logo">
            <a:extLst>
              <a:ext uri="{FF2B5EF4-FFF2-40B4-BE49-F238E27FC236}">
                <a16:creationId xmlns:a16="http://schemas.microsoft.com/office/drawing/2014/main" id="{4509F08E-A63E-3343-8010-938DF3E69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837218" y="2224088"/>
            <a:ext cx="8461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6824072-30DE-4E4A-9D0B-D15BB3553DC3}"/>
              </a:ext>
            </a:extLst>
          </p:cNvPr>
          <p:cNvSpPr txBox="1">
            <a:spLocks noChangeArrowheads="1"/>
          </p:cNvSpPr>
          <p:nvPr/>
        </p:nvSpPr>
        <p:spPr bwMode="auto">
          <a:xfrm>
            <a:off x="8005618" y="2313610"/>
            <a:ext cx="27877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rgbClr val="000000"/>
                </a:solidFill>
                <a:cs typeface="Arial" panose="020B0604020202020204" pitchFamily="34" charset="0"/>
                <a:hlinkClick r:id="rId5"/>
              </a:rPr>
              <a:t>@LevelAccessA11y</a:t>
            </a:r>
            <a:endParaRPr lang="en-US" altLang="en-US" sz="1800" dirty="0">
              <a:solidFill>
                <a:srgbClr val="000000"/>
              </a:solidFill>
              <a:cs typeface="Arial" panose="020B0604020202020204" pitchFamily="34" charset="0"/>
            </a:endParaRPr>
          </a:p>
          <a:p>
            <a:pPr eaLnBrk="1" hangingPunct="1">
              <a:spcBef>
                <a:spcPct val="0"/>
              </a:spcBef>
              <a:buFontTx/>
              <a:buNone/>
            </a:pPr>
            <a:endParaRPr lang="en-US" altLang="en-US" sz="1800" dirty="0">
              <a:solidFill>
                <a:srgbClr val="000000"/>
              </a:solidFill>
              <a:cs typeface="Arial" panose="020B0604020202020204" pitchFamily="34" charset="0"/>
            </a:endParaRPr>
          </a:p>
        </p:txBody>
      </p:sp>
      <p:pic>
        <p:nvPicPr>
          <p:cNvPr id="11" name="Picture 10" descr="LinkedIn logo">
            <a:extLst>
              <a:ext uri="{FF2B5EF4-FFF2-40B4-BE49-F238E27FC236}">
                <a16:creationId xmlns:a16="http://schemas.microsoft.com/office/drawing/2014/main" id="{6C7B3BA9-C1AB-A043-900B-922CF94A19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916593" y="31321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F63594AE-0233-894A-859E-E42642A3EBE0}"/>
              </a:ext>
            </a:extLst>
          </p:cNvPr>
          <p:cNvSpPr txBox="1">
            <a:spLocks noChangeArrowheads="1"/>
          </p:cNvSpPr>
          <p:nvPr/>
        </p:nvSpPr>
        <p:spPr bwMode="auto">
          <a:xfrm>
            <a:off x="8005618" y="3306985"/>
            <a:ext cx="26686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rgbClr val="000000"/>
                </a:solidFill>
                <a:cs typeface="Arial" panose="020B0604020202020204" pitchFamily="34" charset="0"/>
                <a:hlinkClick r:id="rId7"/>
              </a:rPr>
              <a:t>Level-Access</a:t>
            </a:r>
            <a:endParaRPr lang="en-US" altLang="en-US" sz="1800" dirty="0">
              <a:solidFill>
                <a:srgbClr val="000000"/>
              </a:solidFill>
              <a:cs typeface="Arial" panose="020B0604020202020204" pitchFamily="34" charset="0"/>
            </a:endParaRPr>
          </a:p>
          <a:p>
            <a:pPr eaLnBrk="1" hangingPunct="1">
              <a:spcBef>
                <a:spcPct val="0"/>
              </a:spcBef>
              <a:buFontTx/>
              <a:buNone/>
            </a:pPr>
            <a:endParaRPr lang="en-US" altLang="en-US" sz="1800" dirty="0">
              <a:solidFill>
                <a:srgbClr val="000000"/>
              </a:solidFill>
              <a:cs typeface="Arial" panose="020B0604020202020204" pitchFamily="34" charset="0"/>
            </a:endParaRPr>
          </a:p>
        </p:txBody>
      </p:sp>
      <p:pic>
        <p:nvPicPr>
          <p:cNvPr id="13" name="Picture 7" descr="Facebook logo">
            <a:extLst>
              <a:ext uri="{FF2B5EF4-FFF2-40B4-BE49-F238E27FC236}">
                <a16:creationId xmlns:a16="http://schemas.microsoft.com/office/drawing/2014/main" id="{DB4E88A9-0F87-DE4F-AD4C-F9BD78CF25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6916593" y="4173539"/>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AA0D707A-8472-5B4A-8408-46978AB823F4}"/>
              </a:ext>
            </a:extLst>
          </p:cNvPr>
          <p:cNvSpPr txBox="1">
            <a:spLocks noChangeArrowheads="1"/>
          </p:cNvSpPr>
          <p:nvPr/>
        </p:nvSpPr>
        <p:spPr bwMode="auto">
          <a:xfrm>
            <a:off x="8005618" y="4236481"/>
            <a:ext cx="272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hlinkClick r:id="rId9"/>
              </a:rPr>
              <a:t>Level Access</a:t>
            </a:r>
            <a:endParaRPr lang="en-US" altLang="en-US" sz="1800" dirty="0"/>
          </a:p>
        </p:txBody>
      </p:sp>
      <p:pic>
        <p:nvPicPr>
          <p:cNvPr id="15" name="Picture 3" descr="WordPress logo">
            <a:extLst>
              <a:ext uri="{FF2B5EF4-FFF2-40B4-BE49-F238E27FC236}">
                <a16:creationId xmlns:a16="http://schemas.microsoft.com/office/drawing/2014/main" id="{2DAA7F9C-EAA1-3146-A5B4-DBDEE900026D}"/>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902306" y="5108576"/>
            <a:ext cx="925512" cy="92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3">
            <a:extLst>
              <a:ext uri="{FF2B5EF4-FFF2-40B4-BE49-F238E27FC236}">
                <a16:creationId xmlns:a16="http://schemas.microsoft.com/office/drawing/2014/main" id="{04E50B23-85B1-854A-8731-2EF9D7A7E117}"/>
              </a:ext>
            </a:extLst>
          </p:cNvPr>
          <p:cNvSpPr txBox="1">
            <a:spLocks noChangeArrowheads="1"/>
          </p:cNvSpPr>
          <p:nvPr/>
        </p:nvSpPr>
        <p:spPr bwMode="auto">
          <a:xfrm>
            <a:off x="8005618" y="5351601"/>
            <a:ext cx="30529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1800" dirty="0">
                <a:solidFill>
                  <a:srgbClr val="000000"/>
                </a:solidFill>
                <a:cs typeface="Arial" panose="020B0604020202020204" pitchFamily="34" charset="0"/>
                <a:hlinkClick r:id="rId11"/>
              </a:rPr>
              <a:t>Level Access Blog</a:t>
            </a:r>
            <a:endParaRPr lang="en-US" altLang="en-US" sz="1800" dirty="0">
              <a:solidFill>
                <a:srgbClr val="000000"/>
              </a:solidFill>
              <a:cs typeface="Arial" panose="020B0604020202020204" pitchFamily="34" charset="0"/>
            </a:endParaRPr>
          </a:p>
          <a:p>
            <a:pPr>
              <a:spcBef>
                <a:spcPct val="0"/>
              </a:spcBef>
              <a:buNone/>
            </a:pPr>
            <a:endParaRPr lang="en-US" altLang="en-US" sz="1800" dirty="0">
              <a:solidFill>
                <a:srgbClr val="000000"/>
              </a:solidFill>
              <a:cs typeface="Arial" panose="020B0604020202020204" pitchFamily="34" charset="0"/>
            </a:endParaRPr>
          </a:p>
        </p:txBody>
      </p:sp>
      <p:sp>
        <p:nvSpPr>
          <p:cNvPr id="4" name="Slide Number Placeholder 3">
            <a:extLst>
              <a:ext uri="{FF2B5EF4-FFF2-40B4-BE49-F238E27FC236}">
                <a16:creationId xmlns:a16="http://schemas.microsoft.com/office/drawing/2014/main" id="{EFBCC2AD-7FB8-4D43-B321-B1B8C5F1A20D}"/>
              </a:ext>
            </a:extLst>
          </p:cNvPr>
          <p:cNvSpPr>
            <a:spLocks noGrp="1"/>
          </p:cNvSpPr>
          <p:nvPr>
            <p:ph type="sldNum" sz="quarter" idx="4"/>
          </p:nvPr>
        </p:nvSpPr>
        <p:spPr/>
        <p:txBody>
          <a:bodyPr/>
          <a:lstStyle/>
          <a:p>
            <a:fld id="{2030EA8A-DA75-3443-B9EE-A63E33F4F203}" type="slidenum">
              <a:rPr lang="en-US" smtClean="0"/>
              <a:pPr/>
              <a:t>41</a:t>
            </a:fld>
            <a:endParaRPr lang="en-US" dirty="0"/>
          </a:p>
        </p:txBody>
      </p:sp>
      <p:sp>
        <p:nvSpPr>
          <p:cNvPr id="5" name="Footer Placeholder 4">
            <a:extLst>
              <a:ext uri="{FF2B5EF4-FFF2-40B4-BE49-F238E27FC236}">
                <a16:creationId xmlns:a16="http://schemas.microsoft.com/office/drawing/2014/main" id="{E4FA0440-DF6B-3D45-A50B-E86C931A5AF6}"/>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
        <p:nvSpPr>
          <p:cNvPr id="7" name="Rectangle 6">
            <a:extLst>
              <a:ext uri="{FF2B5EF4-FFF2-40B4-BE49-F238E27FC236}">
                <a16:creationId xmlns:a16="http://schemas.microsoft.com/office/drawing/2014/main" id="{B85F7E94-DC0A-664F-B599-D904DC34A0AC}"/>
              </a:ext>
            </a:extLst>
          </p:cNvPr>
          <p:cNvSpPr/>
          <p:nvPr/>
        </p:nvSpPr>
        <p:spPr>
          <a:xfrm>
            <a:off x="810227" y="6093992"/>
            <a:ext cx="7034041" cy="338554"/>
          </a:xfrm>
          <a:prstGeom prst="rect">
            <a:avLst/>
          </a:prstGeom>
        </p:spPr>
        <p:txBody>
          <a:bodyPr wrap="none">
            <a:spAutoFit/>
          </a:bodyPr>
          <a:lstStyle/>
          <a:p>
            <a:r>
              <a:rPr lang="en-US" sz="1600" i="1" dirty="0">
                <a:solidFill>
                  <a:srgbClr val="000000"/>
                </a:solidFill>
              </a:rPr>
              <a:t>Slide Deck Available for Download at: </a:t>
            </a:r>
            <a:r>
              <a:rPr lang="en-US" sz="1600" i="1" dirty="0">
                <a:solidFill>
                  <a:srgbClr val="000000"/>
                </a:solidFill>
                <a:hlinkClick r:id="rId12"/>
              </a:rPr>
              <a:t>https://www.levelaccess.com/csun18/</a:t>
            </a:r>
            <a:endParaRPr lang="en-US" sz="1600" i="1" dirty="0">
              <a:solidFill>
                <a:srgbClr val="000000"/>
              </a:solidFill>
            </a:endParaRPr>
          </a:p>
        </p:txBody>
      </p:sp>
      <p:pic>
        <p:nvPicPr>
          <p:cNvPr id="24" name="Picture 23" descr="Derek Featherstone photo">
            <a:extLst>
              <a:ext uri="{FF2B5EF4-FFF2-40B4-BE49-F238E27FC236}">
                <a16:creationId xmlns:a16="http://schemas.microsoft.com/office/drawing/2014/main" id="{2BC5B45A-C5CD-B140-8D1D-7925CACBC74D}"/>
              </a:ext>
            </a:extLst>
          </p:cNvPr>
          <p:cNvPicPr>
            <a:picLocks noChangeAspect="1"/>
          </p:cNvPicPr>
          <p:nvPr/>
        </p:nvPicPr>
        <p:blipFill rotWithShape="1">
          <a:blip r:embed="rId13"/>
          <a:srcRect l="13793" t="986" r="12314" b="26107"/>
          <a:stretch/>
        </p:blipFill>
        <p:spPr>
          <a:xfrm>
            <a:off x="1042739" y="2261934"/>
            <a:ext cx="1203158" cy="1780676"/>
          </a:xfrm>
          <a:prstGeom prst="rect">
            <a:avLst/>
          </a:prstGeom>
          <a:ln>
            <a:noFill/>
          </a:ln>
        </p:spPr>
      </p:pic>
      <p:pic>
        <p:nvPicPr>
          <p:cNvPr id="20" name="Picture 19" descr="Jim Griesemer photo">
            <a:extLst>
              <a:ext uri="{FF2B5EF4-FFF2-40B4-BE49-F238E27FC236}">
                <a16:creationId xmlns:a16="http://schemas.microsoft.com/office/drawing/2014/main" id="{71945415-DE2E-1447-8CF6-AB3CF8E72672}"/>
              </a:ext>
            </a:extLst>
          </p:cNvPr>
          <p:cNvPicPr>
            <a:picLocks noChangeAspect="1"/>
          </p:cNvPicPr>
          <p:nvPr/>
        </p:nvPicPr>
        <p:blipFill rotWithShape="1">
          <a:blip r:embed="rId14"/>
          <a:srcRect l="6421" t="1463" r="10459" b="16217"/>
          <a:stretch/>
        </p:blipFill>
        <p:spPr>
          <a:xfrm>
            <a:off x="1024759" y="4233711"/>
            <a:ext cx="1190297" cy="1772952"/>
          </a:xfrm>
          <a:prstGeom prst="rect">
            <a:avLst/>
          </a:prstGeom>
          <a:ln w="12700">
            <a:noFill/>
          </a:ln>
        </p:spPr>
      </p:pic>
    </p:spTree>
    <p:extLst>
      <p:ext uri="{BB962C8B-B14F-4D97-AF65-F5344CB8AC3E}">
        <p14:creationId xmlns:p14="http://schemas.microsoft.com/office/powerpoint/2010/main" val="2142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5</a:t>
            </a:fld>
            <a:endParaRPr lang="en-US"/>
          </a:p>
        </p:txBody>
      </p:sp>
      <p:sp>
        <p:nvSpPr>
          <p:cNvPr id="6" name="Footer Placeholder 5"/>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2" name="Picture 1" descr="Image of a graduate student from Oh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5302"/>
            <a:ext cx="6032655" cy="6183202"/>
          </a:xfrm>
          <a:prstGeom prst="rect">
            <a:avLst/>
          </a:prstGeom>
        </p:spPr>
      </p:pic>
    </p:spTree>
    <p:extLst>
      <p:ext uri="{BB962C8B-B14F-4D97-AF65-F5344CB8AC3E}">
        <p14:creationId xmlns:p14="http://schemas.microsoft.com/office/powerpoint/2010/main" val="1855653085"/>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6</a:t>
            </a:fld>
            <a:endParaRPr lang="en-US"/>
          </a:p>
        </p:txBody>
      </p:sp>
      <p:sp>
        <p:nvSpPr>
          <p:cNvPr id="6" name="Footer Placeholder 5"/>
          <p:cNvSpPr>
            <a:spLocks noGrp="1"/>
          </p:cNvSpPr>
          <p:nvPr>
            <p:ph type="ftr" sz="quarter" idx="3"/>
          </p:nvPr>
        </p:nvSpPr>
        <p:spPr/>
        <p:txBody>
          <a:bodyPr/>
          <a:lstStyle/>
          <a:p>
            <a:r>
              <a:rPr lang="en-US" err="1"/>
              <a:t>levelaccess.com</a:t>
            </a:r>
            <a:r>
              <a:rPr lang="en-US"/>
              <a:t>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a:t>
            </a:r>
            <a:r>
              <a:rPr lang="en-US" err="1"/>
              <a:t>info@levelaccess.comc</a:t>
            </a:r>
            <a:endParaRPr lang="en-US"/>
          </a:p>
        </p:txBody>
      </p:sp>
      <p:pic>
        <p:nvPicPr>
          <p:cNvPr id="4" name="Picture 3" descr="Image of a 28 year old male model and winner of Dancing With the Stars."/>
          <p:cNvPicPr>
            <a:picLocks noChangeAspect="1"/>
          </p:cNvPicPr>
          <p:nvPr/>
        </p:nvPicPr>
        <p:blipFill rotWithShape="1">
          <a:blip r:embed="rId3">
            <a:extLst>
              <a:ext uri="{28A0092B-C50C-407E-A947-70E740481C1C}">
                <a14:useLocalDpi xmlns:a14="http://schemas.microsoft.com/office/drawing/2010/main" val="0"/>
              </a:ext>
            </a:extLst>
          </a:blip>
          <a:srcRect t="3333" b="7315"/>
          <a:stretch/>
        </p:blipFill>
        <p:spPr>
          <a:xfrm>
            <a:off x="1763916" y="228600"/>
            <a:ext cx="4332083" cy="6127749"/>
          </a:xfrm>
          <a:prstGeom prst="rect">
            <a:avLst/>
          </a:prstGeom>
        </p:spPr>
      </p:pic>
    </p:spTree>
    <p:extLst>
      <p:ext uri="{BB962C8B-B14F-4D97-AF65-F5344CB8AC3E}">
        <p14:creationId xmlns:p14="http://schemas.microsoft.com/office/powerpoint/2010/main" val="141272921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7</a:t>
            </a:fld>
            <a:endParaRPr lang="en-US"/>
          </a:p>
        </p:txBody>
      </p:sp>
      <p:sp>
        <p:nvSpPr>
          <p:cNvPr id="6" name="Footer Placeholder 5"/>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2" name="Picture 1" descr="Image of a 67 year old woman from Florid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272" y="281382"/>
            <a:ext cx="4913982" cy="5744514"/>
          </a:xfrm>
          <a:prstGeom prst="rect">
            <a:avLst/>
          </a:prstGeom>
        </p:spPr>
      </p:pic>
    </p:spTree>
    <p:extLst>
      <p:ext uri="{BB962C8B-B14F-4D97-AF65-F5344CB8AC3E}">
        <p14:creationId xmlns:p14="http://schemas.microsoft.com/office/powerpoint/2010/main" val="34076616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8</a:t>
            </a:fld>
            <a:endParaRPr lang="en-US"/>
          </a:p>
        </p:txBody>
      </p:sp>
      <p:sp>
        <p:nvSpPr>
          <p:cNvPr id="6" name="Footer Placeholder 5"/>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2" name="Picture 1" descr="A 28 year old,very stylish woman, from the UK"/>
          <p:cNvPicPr>
            <a:picLocks noChangeAspect="1"/>
          </p:cNvPicPr>
          <p:nvPr/>
        </p:nvPicPr>
        <p:blipFill rotWithShape="1">
          <a:blip r:embed="rId3">
            <a:extLst>
              <a:ext uri="{28A0092B-C50C-407E-A947-70E740481C1C}">
                <a14:useLocalDpi xmlns:a14="http://schemas.microsoft.com/office/drawing/2010/main" val="0"/>
              </a:ext>
            </a:extLst>
          </a:blip>
          <a:srcRect t="5528"/>
          <a:stretch/>
        </p:blipFill>
        <p:spPr>
          <a:xfrm>
            <a:off x="2426584" y="256032"/>
            <a:ext cx="5528317" cy="6017703"/>
          </a:xfrm>
          <a:prstGeom prst="rect">
            <a:avLst/>
          </a:prstGeom>
        </p:spPr>
      </p:pic>
    </p:spTree>
    <p:extLst>
      <p:ext uri="{BB962C8B-B14F-4D97-AF65-F5344CB8AC3E}">
        <p14:creationId xmlns:p14="http://schemas.microsoft.com/office/powerpoint/2010/main" val="55130698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030EA8A-DA75-3443-B9EE-A63E33F4F203}" type="slidenum">
              <a:rPr lang="en-US" smtClean="0"/>
              <a:pPr/>
              <a:t>9</a:t>
            </a:fld>
            <a:endParaRPr lang="en-US"/>
          </a:p>
        </p:txBody>
      </p:sp>
      <p:sp>
        <p:nvSpPr>
          <p:cNvPr id="6" name="Footer Placeholder 5"/>
          <p:cNvSpPr>
            <a:spLocks noGrp="1"/>
          </p:cNvSpPr>
          <p:nvPr>
            <p:ph type="ftr" sz="quarter" idx="3"/>
          </p:nvPr>
        </p:nvSpPr>
        <p:spPr/>
        <p:txBody>
          <a:bodyPr/>
          <a:lstStyle/>
          <a:p>
            <a:r>
              <a:rPr lang="en-US" err="1"/>
              <a:t>lvelaccess.com</a:t>
            </a:r>
            <a:r>
              <a:rPr lang="en-US"/>
              <a:t>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a:t>
            </a:r>
            <a:r>
              <a:rPr lang="en-US" err="1"/>
              <a:t>info@levelaccess.com</a:t>
            </a: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41" y="344134"/>
            <a:ext cx="2258283" cy="2266436"/>
          </a:xfrm>
          <a:prstGeom prst="rect">
            <a:avLst/>
          </a:prstGeom>
          <a:ln w="15875">
            <a:solidFill>
              <a:srgbClr val="000000"/>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3334" y="1187358"/>
            <a:ext cx="1816052" cy="1745719"/>
          </a:xfrm>
          <a:prstGeom prst="rect">
            <a:avLst/>
          </a:prstGeom>
          <a:ln w="15875">
            <a:solidFill>
              <a:srgbClr val="000000"/>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933077"/>
            <a:ext cx="2661216" cy="2911208"/>
          </a:xfrm>
          <a:prstGeom prst="rect">
            <a:avLst/>
          </a:prstGeom>
          <a:ln w="12700">
            <a:solidFill>
              <a:srgbClr val="000000"/>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0180" y="3892208"/>
            <a:ext cx="1898412" cy="2317372"/>
          </a:xfrm>
          <a:prstGeom prst="rect">
            <a:avLst/>
          </a:prstGeom>
          <a:ln w="15875">
            <a:solidFill>
              <a:srgbClr val="000000"/>
            </a:solid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912" y="344134"/>
            <a:ext cx="1816608" cy="1816608"/>
          </a:xfrm>
          <a:prstGeom prst="rect">
            <a:avLst/>
          </a:prstGeom>
          <a:ln w="15875">
            <a:solidFill>
              <a:srgbClr val="000000"/>
            </a:solidFill>
          </a:ln>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8996" y="2506587"/>
            <a:ext cx="3212826" cy="1812112"/>
          </a:xfrm>
          <a:prstGeom prst="rect">
            <a:avLst/>
          </a:prstGeom>
          <a:ln w="15875">
            <a:solidFill>
              <a:srgbClr val="000000"/>
            </a:solidFill>
          </a:ln>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9344" y="547566"/>
            <a:ext cx="1819985" cy="1827265"/>
          </a:xfrm>
          <a:prstGeom prst="rect">
            <a:avLst/>
          </a:prstGeom>
          <a:ln w="15875">
            <a:solidFill>
              <a:srgbClr val="000000"/>
            </a:solidFill>
          </a:ln>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9344" y="4177046"/>
            <a:ext cx="2342334" cy="1747695"/>
          </a:xfrm>
          <a:prstGeom prst="rect">
            <a:avLst/>
          </a:prstGeom>
          <a:ln w="15875">
            <a:solidFill>
              <a:srgbClr val="000000"/>
            </a:solidFill>
          </a:ln>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7265" y="4439877"/>
            <a:ext cx="1824283" cy="1862689"/>
          </a:xfrm>
          <a:prstGeom prst="rect">
            <a:avLst/>
          </a:prstGeom>
          <a:ln w="15875">
            <a:solidFill>
              <a:srgbClr val="000000"/>
            </a:solidFill>
          </a:ln>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80900" y="2702010"/>
            <a:ext cx="1599190" cy="1891948"/>
          </a:xfrm>
          <a:prstGeom prst="rect">
            <a:avLst/>
          </a:prstGeom>
          <a:ln w="15875">
            <a:solidFill>
              <a:srgbClr val="000000"/>
            </a:solidFill>
          </a:ln>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11402" y="1975104"/>
            <a:ext cx="1711801" cy="2278494"/>
          </a:xfrm>
          <a:prstGeom prst="rect">
            <a:avLst/>
          </a:prstGeom>
          <a:ln w="15875">
            <a:solidFill>
              <a:srgbClr val="000000"/>
            </a:solidFill>
          </a:ln>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22694" y="344134"/>
            <a:ext cx="1992567" cy="2569005"/>
          </a:xfrm>
          <a:prstGeom prst="rect">
            <a:avLst/>
          </a:prstGeom>
          <a:ln w="15875">
            <a:solidFill>
              <a:srgbClr val="000000"/>
            </a:solidFill>
          </a:ln>
        </p:spPr>
      </p:pic>
      <p:pic>
        <p:nvPicPr>
          <p:cNvPr id="18" name="Picture 17"/>
          <p:cNvPicPr>
            <a:picLocks noChangeAspect="1"/>
          </p:cNvPicPr>
          <p:nvPr/>
        </p:nvPicPr>
        <p:blipFill rotWithShape="1">
          <a:blip r:embed="rId15">
            <a:extLst>
              <a:ext uri="{28A0092B-C50C-407E-A947-70E740481C1C}">
                <a14:useLocalDpi xmlns:a14="http://schemas.microsoft.com/office/drawing/2010/main" val="0"/>
              </a:ext>
            </a:extLst>
          </a:blip>
          <a:srcRect l="18774" t="18476" r="22350" b="-1473"/>
          <a:stretch/>
        </p:blipFill>
        <p:spPr>
          <a:xfrm>
            <a:off x="10022652" y="765483"/>
            <a:ext cx="1827971" cy="2419241"/>
          </a:xfrm>
          <a:prstGeom prst="rect">
            <a:avLst/>
          </a:prstGeom>
          <a:ln w="15875">
            <a:solidFill>
              <a:srgbClr val="000000"/>
            </a:solidFill>
          </a:ln>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39223" y="2506587"/>
            <a:ext cx="1847025" cy="3477842"/>
          </a:xfrm>
          <a:prstGeom prst="rect">
            <a:avLst/>
          </a:prstGeom>
          <a:ln w="15875">
            <a:solidFill>
              <a:srgbClr val="000000"/>
            </a:solidFill>
          </a:ln>
        </p:spPr>
      </p:pic>
    </p:spTree>
    <p:extLst>
      <p:ext uri="{BB962C8B-B14F-4D97-AF65-F5344CB8AC3E}">
        <p14:creationId xmlns:p14="http://schemas.microsoft.com/office/powerpoint/2010/main" val="16375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childTnLst>
                          </p:cTn>
                        </p:par>
                        <p:par>
                          <p:cTn id="20" fill="hold">
                            <p:stCondLst>
                              <p:cond delay="275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750"/>
                                        <p:tgtEl>
                                          <p:spTgt spid="10"/>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750"/>
                                        <p:tgtEl>
                                          <p:spTgt spid="12"/>
                                        </p:tgtEl>
                                      </p:cBhvr>
                                    </p:animEffect>
                                  </p:childTnLst>
                                </p:cTn>
                              </p:par>
                            </p:childTnLst>
                          </p:cTn>
                        </p:par>
                        <p:par>
                          <p:cTn id="28" fill="hold">
                            <p:stCondLst>
                              <p:cond delay="42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750"/>
                                        <p:tgtEl>
                                          <p:spTgt spid="11"/>
                                        </p:tgtEl>
                                      </p:cBhvr>
                                    </p:animEffect>
                                  </p:childTnLst>
                                </p:cTn>
                              </p:par>
                            </p:childTnLst>
                          </p:cTn>
                        </p:par>
                        <p:par>
                          <p:cTn id="32" fill="hold">
                            <p:stCondLst>
                              <p:cond delay="50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750"/>
                                        <p:tgtEl>
                                          <p:spTgt spid="13"/>
                                        </p:tgtEl>
                                      </p:cBhvr>
                                    </p:animEffect>
                                  </p:childTnLst>
                                </p:cTn>
                              </p:par>
                            </p:childTnLst>
                          </p:cTn>
                        </p:par>
                        <p:par>
                          <p:cTn id="36" fill="hold">
                            <p:stCondLst>
                              <p:cond delay="575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750"/>
                                        <p:tgtEl>
                                          <p:spTgt spid="14"/>
                                        </p:tgtEl>
                                      </p:cBhvr>
                                    </p:animEffect>
                                  </p:childTnLst>
                                </p:cTn>
                              </p:par>
                            </p:childTnLst>
                          </p:cTn>
                        </p:par>
                        <p:par>
                          <p:cTn id="40" fill="hold">
                            <p:stCondLst>
                              <p:cond delay="650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750"/>
                                        <p:tgtEl>
                                          <p:spTgt spid="15"/>
                                        </p:tgtEl>
                                      </p:cBhvr>
                                    </p:animEffect>
                                  </p:childTnLst>
                                </p:cTn>
                              </p:par>
                            </p:childTnLst>
                          </p:cTn>
                        </p:par>
                        <p:par>
                          <p:cTn id="44" fill="hold">
                            <p:stCondLst>
                              <p:cond delay="725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750"/>
                                        <p:tgtEl>
                                          <p:spTgt spid="16"/>
                                        </p:tgtEl>
                                      </p:cBhvr>
                                    </p:animEffect>
                                  </p:childTnLst>
                                </p:cTn>
                              </p:par>
                            </p:childTnLst>
                          </p:cTn>
                        </p:par>
                        <p:par>
                          <p:cTn id="48" fill="hold">
                            <p:stCondLst>
                              <p:cond delay="8000"/>
                            </p:stCondLst>
                            <p:childTnLst>
                              <p:par>
                                <p:cTn id="49" presetID="10"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750"/>
                                        <p:tgtEl>
                                          <p:spTgt spid="17"/>
                                        </p:tgtEl>
                                      </p:cBhvr>
                                    </p:animEffect>
                                  </p:childTnLst>
                                </p:cTn>
                              </p:par>
                            </p:childTnLst>
                          </p:cTn>
                        </p:par>
                        <p:par>
                          <p:cTn id="52" fill="hold">
                            <p:stCondLst>
                              <p:cond delay="8750"/>
                            </p:stCondLst>
                            <p:childTnLst>
                              <p:par>
                                <p:cTn id="53" presetID="10"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750"/>
                                        <p:tgtEl>
                                          <p:spTgt spid="18"/>
                                        </p:tgtEl>
                                      </p:cBhvr>
                                    </p:animEffect>
                                  </p:childTnLst>
                                </p:cTn>
                              </p:par>
                            </p:childTnLst>
                          </p:cTn>
                        </p:par>
                        <p:par>
                          <p:cTn id="56" fill="hold">
                            <p:stCondLst>
                              <p:cond delay="9500"/>
                            </p:stCondLst>
                            <p:childTnLst>
                              <p:par>
                                <p:cTn id="57" presetID="10" presetClass="entr" presetSubtype="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
      <a:dk1>
        <a:srgbClr val="585858"/>
      </a:dk1>
      <a:lt1>
        <a:srgbClr val="FFFFFF"/>
      </a:lt1>
      <a:dk2>
        <a:srgbClr val="6B2B81"/>
      </a:dk2>
      <a:lt2>
        <a:srgbClr val="999999"/>
      </a:lt2>
      <a:accent1>
        <a:srgbClr val="552C9F"/>
      </a:accent1>
      <a:accent2>
        <a:srgbClr val="3359EC"/>
      </a:accent2>
      <a:accent3>
        <a:srgbClr val="5CD344"/>
      </a:accent3>
      <a:accent4>
        <a:srgbClr val="C11FE8"/>
      </a:accent4>
      <a:accent5>
        <a:srgbClr val="080281"/>
      </a:accent5>
      <a:accent6>
        <a:srgbClr val="EF6B11"/>
      </a:accent6>
      <a:hlink>
        <a:srgbClr val="2F10EA"/>
      </a:hlink>
      <a:folHlink>
        <a:srgbClr val="C90B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6_9 Wide Final 2017" id="{A4412C4F-513A-AA4E-B60A-F611C69F7FB7}" vid="{81EEA3D4-B559-C044-A742-E1A05CFF71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585858"/>
    </a:dk1>
    <a:lt1>
      <a:srgbClr val="FFFFFF"/>
    </a:lt1>
    <a:dk2>
      <a:srgbClr val="6B2B81"/>
    </a:dk2>
    <a:lt2>
      <a:srgbClr val="999999"/>
    </a:lt2>
    <a:accent1>
      <a:srgbClr val="552C9F"/>
    </a:accent1>
    <a:accent2>
      <a:srgbClr val="3359EC"/>
    </a:accent2>
    <a:accent3>
      <a:srgbClr val="5CD344"/>
    </a:accent3>
    <a:accent4>
      <a:srgbClr val="C11FE8"/>
    </a:accent4>
    <a:accent5>
      <a:srgbClr val="080281"/>
    </a:accent5>
    <a:accent6>
      <a:srgbClr val="EF6B11"/>
    </a:accent6>
    <a:hlink>
      <a:srgbClr val="2F10EA"/>
    </a:hlink>
    <a:folHlink>
      <a:srgbClr val="C90B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2429</TotalTime>
  <Words>2571</Words>
  <Application>Microsoft Office PowerPoint</Application>
  <PresentationFormat>Widescreen</PresentationFormat>
  <Paragraphs>361</Paragraphs>
  <Slides>41</Slides>
  <Notes>36</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A11Y Matters: Effective UX Design Includes Accessibility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Appearance is Not a Criteria</vt:lpstr>
      <vt:lpstr>PowerPoint Presentation</vt:lpstr>
      <vt:lpstr>Ability is not an either/or criteria</vt:lpstr>
      <vt:lpstr>Ability exists on a continuum</vt:lpstr>
      <vt:lpstr>Sample spectrum for neurodiversity</vt:lpstr>
      <vt:lpstr>PowerPoint Presentation</vt:lpstr>
      <vt:lpstr>Ability is not a constant</vt:lpstr>
      <vt:lpstr>Condition: Ability Can Disappear and Return</vt:lpstr>
      <vt:lpstr>Time: Disability Can Happen at Any Time</vt:lpstr>
      <vt:lpstr>Age: Ability Changes With Age</vt:lpstr>
      <vt:lpstr>Adoption of the Internet by Age</vt:lpstr>
      <vt:lpstr>Percentage of Population by Age</vt:lpstr>
      <vt:lpstr>PowerPoint Presentation</vt:lpstr>
      <vt:lpstr>PowerPoint Presentation</vt:lpstr>
      <vt:lpstr>PowerPoint Presentation</vt:lpstr>
      <vt:lpstr>PowerPoint Presentation</vt:lpstr>
      <vt:lpstr>Visibility of System Status</vt:lpstr>
      <vt:lpstr>PowerPoint Presentation</vt:lpstr>
      <vt:lpstr>User Control and Freedom </vt:lpstr>
      <vt:lpstr>PowerPoint Presentation</vt:lpstr>
      <vt:lpstr>Consistency and Standards</vt:lpstr>
      <vt:lpstr>PowerPoint Presentation</vt:lpstr>
      <vt:lpstr>Error Prevention</vt:lpstr>
      <vt:lpstr>PowerPoint Presentation</vt:lpstr>
      <vt:lpstr>Recognition Rather than Recall </vt:lpstr>
      <vt:lpstr>Recommendations from A11y COGA TF</vt:lpstr>
      <vt:lpstr>PowerPoint Presentation</vt:lpstr>
      <vt:lpstr>PowerPoint Presentation</vt:lpstr>
      <vt:lpstr>PowerPoint Presentation</vt:lpstr>
      <vt:lpstr>Questions?</vt:lpstr>
      <vt:lpstr>Thank You/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A11Y Matters: Effective UX Design Includes Accessibility</dc:title>
  <cp:lastModifiedBy>Kristin Heineman</cp:lastModifiedBy>
  <cp:revision>110</cp:revision>
  <dcterms:modified xsi:type="dcterms:W3CDTF">2018-03-23T18:19:54Z</dcterms:modified>
</cp:coreProperties>
</file>